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74" r:id="rId3"/>
    <p:sldId id="272" r:id="rId4"/>
    <p:sldId id="257" r:id="rId5"/>
    <p:sldId id="258" r:id="rId6"/>
    <p:sldId id="259" r:id="rId7"/>
    <p:sldId id="260" r:id="rId8"/>
    <p:sldId id="262" r:id="rId9"/>
    <p:sldId id="264" r:id="rId10"/>
    <p:sldId id="265" r:id="rId11"/>
    <p:sldId id="266" r:id="rId12"/>
    <p:sldId id="267" r:id="rId13"/>
    <p:sldId id="268" r:id="rId14"/>
    <p:sldId id="270" r:id="rId15"/>
    <p:sldId id="269" r:id="rId16"/>
    <p:sldId id="271"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65808" autoAdjust="0"/>
  </p:normalViewPr>
  <p:slideViewPr>
    <p:cSldViewPr snapToGrid="0">
      <p:cViewPr varScale="1">
        <p:scale>
          <a:sx n="50" d="100"/>
          <a:sy n="50" d="100"/>
        </p:scale>
        <p:origin x="16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4DA4A-703C-4D5C-8473-28110AC2D47F}"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0FBA3-A2CF-478F-87C5-020F3D383045}" type="slidenum">
              <a:rPr lang="en-US" smtClean="0"/>
              <a:t>‹#›</a:t>
            </a:fld>
            <a:endParaRPr lang="en-US"/>
          </a:p>
        </p:txBody>
      </p:sp>
    </p:spTree>
    <p:extLst>
      <p:ext uri="{BB962C8B-B14F-4D97-AF65-F5344CB8AC3E}">
        <p14:creationId xmlns:p14="http://schemas.microsoft.com/office/powerpoint/2010/main" val="3960888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smtClean="0">
                <a:solidFill>
                  <a:srgbClr val="A2C5D6"/>
                </a:solidFill>
                <a:latin typeface="Noto Sans" panose="020B0502040504020204" pitchFamily="34" charset="0"/>
              </a:rPr>
              <a:t>Recognizing and responding to loneliness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smtClean="0">
                <a:solidFill>
                  <a:srgbClr val="A2C5D6"/>
                </a:solidFill>
                <a:latin typeface="Noto Sans" panose="020B0502040504020204" pitchFamily="34" charset="0"/>
              </a:rPr>
              <a:t>Individual differences in sociability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smtClean="0">
                <a:solidFill>
                  <a:srgbClr val="A2C5D6"/>
                </a:solidFill>
                <a:latin typeface="Noto Sans" panose="020B0502040504020204" pitchFamily="34" charset="0"/>
              </a:rPr>
              <a:t>The importance of proactive and intentional efforts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smtClean="0">
                <a:solidFill>
                  <a:srgbClr val="A2C5D6"/>
                </a:solidFill>
                <a:latin typeface="Noto Sans" panose="020B0502040504020204" pitchFamily="34" charset="0"/>
              </a:rPr>
              <a:t>Avoiding Social Overload</a:t>
            </a:r>
          </a:p>
          <a:p>
            <a:pPr marL="0" indent="0">
              <a:buFont typeface="+mj-lt"/>
              <a:buNone/>
            </a:pP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80FBA3-A2CF-478F-87C5-020F3D383045}" type="slidenum">
              <a:rPr lang="en-US" smtClean="0"/>
              <a:t>4</a:t>
            </a:fld>
            <a:endParaRPr lang="en-US"/>
          </a:p>
        </p:txBody>
      </p:sp>
    </p:spTree>
    <p:extLst>
      <p:ext uri="{BB962C8B-B14F-4D97-AF65-F5344CB8AC3E}">
        <p14:creationId xmlns:p14="http://schemas.microsoft.com/office/powerpoint/2010/main" val="395304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indent="0">
              <a:buFont typeface="+mj-lt"/>
              <a:buNone/>
            </a:pPr>
            <a:r>
              <a:rPr lang="en-CA" sz="1200" kern="1200" dirty="0" smtClean="0">
                <a:solidFill>
                  <a:schemeClr val="tx1"/>
                </a:solidFill>
                <a:effectLst/>
                <a:latin typeface="+mn-lt"/>
                <a:ea typeface="+mn-ea"/>
                <a:cs typeface="+mn-cs"/>
              </a:rPr>
              <a:t>Community and Civic Development </a:t>
            </a:r>
          </a:p>
          <a:p>
            <a:pPr marL="0" indent="0">
              <a:buFont typeface="+mj-lt"/>
              <a:buNone/>
            </a:pPr>
            <a:r>
              <a:rPr lang="en-CA" sz="1200" kern="1200" dirty="0" smtClean="0">
                <a:solidFill>
                  <a:schemeClr val="tx1"/>
                </a:solidFill>
                <a:effectLst/>
                <a:latin typeface="+mn-lt"/>
                <a:ea typeface="+mn-ea"/>
                <a:cs typeface="+mn-cs"/>
              </a:rPr>
              <a:t>Buildings </a:t>
            </a:r>
          </a:p>
          <a:p>
            <a:pPr marL="0" indent="0">
              <a:buFont typeface="+mj-lt"/>
              <a:buNone/>
            </a:pPr>
            <a:r>
              <a:rPr lang="en-CA" sz="1200" kern="1200" dirty="0" smtClean="0">
                <a:solidFill>
                  <a:schemeClr val="tx1"/>
                </a:solidFill>
                <a:effectLst/>
                <a:latin typeface="+mn-lt"/>
                <a:ea typeface="+mn-ea"/>
                <a:cs typeface="+mn-cs"/>
              </a:rPr>
              <a:t>Outdoor Spaces</a:t>
            </a:r>
          </a:p>
          <a:p>
            <a:pPr marL="0" indent="0">
              <a:buFont typeface="+mj-lt"/>
              <a:buNone/>
            </a:pPr>
            <a:r>
              <a:rPr lang="en-CA" sz="1200" kern="1200" dirty="0" smtClean="0">
                <a:solidFill>
                  <a:schemeClr val="tx1"/>
                </a:solidFill>
                <a:effectLst/>
                <a:latin typeface="+mn-lt"/>
                <a:ea typeface="+mn-ea"/>
                <a:cs typeface="+mn-cs"/>
              </a:rPr>
              <a:t>Transportation</a:t>
            </a:r>
          </a:p>
          <a:p>
            <a:pPr marL="0" indent="0">
              <a:buFont typeface="+mj-lt"/>
              <a:buNone/>
            </a:pPr>
            <a:r>
              <a:rPr lang="en-CA" sz="1200" kern="1200" dirty="0" smtClean="0">
                <a:solidFill>
                  <a:schemeClr val="tx1"/>
                </a:solidFill>
                <a:effectLst/>
                <a:latin typeface="+mn-lt"/>
                <a:ea typeface="+mn-ea"/>
                <a:cs typeface="+mn-cs"/>
              </a:rPr>
              <a:t>Civic Engagement and Volunteerism</a:t>
            </a:r>
          </a:p>
          <a:p>
            <a:pPr marL="0" indent="0">
              <a:buFont typeface="+mj-lt"/>
              <a:buNone/>
            </a:pPr>
            <a:r>
              <a:rPr lang="en-US" sz="1200" kern="1200" dirty="0" smtClean="0">
                <a:solidFill>
                  <a:schemeClr val="tx1"/>
                </a:solidFill>
                <a:effectLst/>
                <a:latin typeface="+mn-lt"/>
                <a:ea typeface="+mn-ea"/>
                <a:cs typeface="+mn-cs"/>
              </a:rPr>
              <a:t>Collaborative Education and After-School Programs</a:t>
            </a:r>
          </a:p>
          <a:p>
            <a:pPr marL="0" indent="0">
              <a:buFont typeface="+mj-lt"/>
              <a:buNone/>
            </a:pPr>
            <a:r>
              <a:rPr lang="en-CA" sz="1200" kern="1200" dirty="0" smtClean="0">
                <a:solidFill>
                  <a:schemeClr val="tx1"/>
                </a:solidFill>
                <a:effectLst/>
                <a:latin typeface="+mn-lt"/>
                <a:ea typeface="+mn-ea"/>
                <a:cs typeface="+mn-cs"/>
              </a:rPr>
              <a:t>Cultural Diversity and Inclusion</a:t>
            </a:r>
          </a:p>
          <a:p>
            <a:pPr marL="0" indent="0">
              <a:buFont typeface="+mj-lt"/>
              <a:buNone/>
            </a:pPr>
            <a:r>
              <a:rPr lang="en-CA" sz="1200" kern="1200" dirty="0" smtClean="0">
                <a:solidFill>
                  <a:schemeClr val="tx1"/>
                </a:solidFill>
                <a:effectLst/>
                <a:latin typeface="+mn-lt"/>
                <a:ea typeface="+mn-ea"/>
                <a:cs typeface="+mn-cs"/>
              </a:rPr>
              <a:t>Adaptive Community Programming</a:t>
            </a:r>
          </a:p>
          <a:p>
            <a:pPr marL="0" indent="0">
              <a:buFont typeface="+mj-lt"/>
              <a:buNone/>
            </a:pPr>
            <a:r>
              <a:rPr lang="en-CA" sz="1200" kern="1200" dirty="0" smtClean="0">
                <a:solidFill>
                  <a:schemeClr val="tx1"/>
                </a:solidFill>
                <a:effectLst/>
                <a:latin typeface="+mn-lt"/>
                <a:ea typeface="+mn-ea"/>
                <a:cs typeface="+mn-cs"/>
              </a:rPr>
              <a:t>Intergenerational and Age-Appropriate Activities</a:t>
            </a:r>
          </a:p>
          <a:p>
            <a:pPr marL="0" indent="0">
              <a:buFont typeface="+mj-lt"/>
              <a:buNone/>
            </a:pPr>
            <a:r>
              <a:rPr lang="en-CA" sz="1200" kern="1200" dirty="0" smtClean="0">
                <a:solidFill>
                  <a:schemeClr val="tx1"/>
                </a:solidFill>
                <a:effectLst/>
                <a:latin typeface="+mn-lt"/>
                <a:ea typeface="+mn-ea"/>
                <a:cs typeface="+mn-cs"/>
              </a:rPr>
              <a:t>Seasonal and Diverse Events</a:t>
            </a:r>
          </a:p>
          <a:p>
            <a:pPr marL="0" indent="0">
              <a:buFont typeface="+mj-lt"/>
              <a:buNone/>
            </a:pPr>
            <a:r>
              <a:rPr lang="en-CA" sz="1200" kern="1200" dirty="0" smtClean="0">
                <a:solidFill>
                  <a:schemeClr val="tx1"/>
                </a:solidFill>
                <a:effectLst/>
                <a:latin typeface="+mn-lt"/>
                <a:ea typeface="+mn-ea"/>
                <a:cs typeface="+mn-cs"/>
              </a:rPr>
              <a:t>Public Dialogue and Resource Accessibility</a:t>
            </a:r>
          </a:p>
          <a:p>
            <a:pPr marL="0" indent="0">
              <a:buFont typeface="+mj-lt"/>
              <a:buNone/>
            </a:pP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80FBA3-A2CF-478F-87C5-020F3D383045}" type="slidenum">
              <a:rPr lang="en-US" smtClean="0"/>
              <a:t>13</a:t>
            </a:fld>
            <a:endParaRPr lang="en-US"/>
          </a:p>
        </p:txBody>
      </p:sp>
    </p:spTree>
    <p:extLst>
      <p:ext uri="{BB962C8B-B14F-4D97-AF65-F5344CB8AC3E}">
        <p14:creationId xmlns:p14="http://schemas.microsoft.com/office/powerpoint/2010/main" val="224594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Acknowledge and remediate barriers to social inclusion </a:t>
            </a:r>
          </a:p>
          <a:p>
            <a:pPr marL="0" indent="0">
              <a:buFont typeface="+mj-lt"/>
              <a:buNone/>
            </a:pPr>
            <a:r>
              <a:rPr lang="en-US" sz="1200" kern="1200" dirty="0" smtClean="0">
                <a:solidFill>
                  <a:schemeClr val="tx1"/>
                </a:solidFill>
                <a:effectLst/>
                <a:latin typeface="+mn-lt"/>
                <a:ea typeface="+mn-ea"/>
                <a:cs typeface="+mn-cs"/>
              </a:rPr>
              <a:t>Accommodating diverse lifestyles and interests</a:t>
            </a:r>
          </a:p>
          <a:p>
            <a:pPr marL="0" indent="0">
              <a:buFont typeface="+mj-lt"/>
              <a:buNone/>
            </a:pPr>
            <a:r>
              <a:rPr lang="en-US" sz="1200" kern="1200" dirty="0" smtClean="0">
                <a:solidFill>
                  <a:schemeClr val="tx1"/>
                </a:solidFill>
                <a:effectLst/>
                <a:latin typeface="+mn-lt"/>
                <a:ea typeface="+mn-ea"/>
                <a:cs typeface="+mn-cs"/>
              </a:rPr>
              <a:t>Addressing Stigma, Discrimination and </a:t>
            </a:r>
            <a:r>
              <a:rPr lang="en-US" sz="1200" kern="1200" dirty="0" smtClean="0">
                <a:solidFill>
                  <a:schemeClr val="tx1"/>
                </a:solidFill>
                <a:effectLst/>
                <a:latin typeface="+mn-lt"/>
                <a:ea typeface="+mn-ea"/>
                <a:cs typeface="+mn-cs"/>
              </a:rPr>
              <a:t>Violence</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80FBA3-A2CF-478F-87C5-020F3D383045}" type="slidenum">
              <a:rPr lang="en-US" smtClean="0"/>
              <a:t>14</a:t>
            </a:fld>
            <a:endParaRPr lang="en-US"/>
          </a:p>
        </p:txBody>
      </p:sp>
    </p:spTree>
    <p:extLst>
      <p:ext uri="{BB962C8B-B14F-4D97-AF65-F5344CB8AC3E}">
        <p14:creationId xmlns:p14="http://schemas.microsoft.com/office/powerpoint/2010/main" val="1878852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indent="0">
              <a:buFont typeface="+mj-lt"/>
              <a:buNone/>
            </a:pPr>
            <a:r>
              <a:rPr lang="en-CA" sz="1200" kern="1200" dirty="0" smtClean="0">
                <a:solidFill>
                  <a:schemeClr val="tx1"/>
                </a:solidFill>
                <a:effectLst/>
                <a:latin typeface="+mn-lt"/>
                <a:ea typeface="+mn-ea"/>
                <a:cs typeface="+mn-cs"/>
              </a:rPr>
              <a:t>Monitoring </a:t>
            </a:r>
          </a:p>
          <a:p>
            <a:pPr marL="0" indent="0">
              <a:buFont typeface="+mj-lt"/>
              <a:buNone/>
            </a:pPr>
            <a:r>
              <a:rPr lang="en-CA" sz="1200" kern="1200" dirty="0" smtClean="0">
                <a:solidFill>
                  <a:schemeClr val="tx1"/>
                </a:solidFill>
                <a:effectLst/>
                <a:latin typeface="+mn-lt"/>
                <a:ea typeface="+mn-ea"/>
                <a:cs typeface="+mn-cs"/>
              </a:rPr>
              <a:t>Research and Evaluation</a:t>
            </a:r>
          </a:p>
          <a:p>
            <a:pPr marL="0" indent="0">
              <a:buFont typeface="+mj-lt"/>
              <a:buNone/>
            </a:pPr>
            <a:r>
              <a:rPr lang="en-CA" sz="1200" kern="1200" dirty="0" smtClean="0">
                <a:solidFill>
                  <a:schemeClr val="tx1"/>
                </a:solidFill>
                <a:effectLst/>
                <a:latin typeface="+mn-lt"/>
                <a:ea typeface="+mn-ea"/>
                <a:cs typeface="+mn-cs"/>
              </a:rPr>
              <a:t>Equity </a:t>
            </a:r>
          </a:p>
        </p:txBody>
      </p:sp>
      <p:sp>
        <p:nvSpPr>
          <p:cNvPr id="4" name="Slide Number Placeholder 3"/>
          <p:cNvSpPr>
            <a:spLocks noGrp="1"/>
          </p:cNvSpPr>
          <p:nvPr>
            <p:ph type="sldNum" sz="quarter" idx="10"/>
          </p:nvPr>
        </p:nvSpPr>
        <p:spPr/>
        <p:txBody>
          <a:bodyPr/>
          <a:lstStyle/>
          <a:p>
            <a:fld id="{6380FBA3-A2CF-478F-87C5-020F3D383045}" type="slidenum">
              <a:rPr lang="en-US" smtClean="0"/>
              <a:t>15</a:t>
            </a:fld>
            <a:endParaRPr lang="en-US"/>
          </a:p>
        </p:txBody>
      </p:sp>
    </p:spTree>
    <p:extLst>
      <p:ext uri="{BB962C8B-B14F-4D97-AF65-F5344CB8AC3E}">
        <p14:creationId xmlns:p14="http://schemas.microsoft.com/office/powerpoint/2010/main" val="8644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Starting small and scaffolding your social development</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Turning to others for support</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Cultivating Capacity for Solitude</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Managing Existential Isolation and Loneliness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Coping with Loneliness</a:t>
            </a:r>
          </a:p>
          <a:p>
            <a:pPr marL="0" indent="0">
              <a:buFont typeface="+mj-lt"/>
              <a:buNone/>
            </a:pPr>
            <a:endParaRPr lang="en-CA" sz="1200" kern="1200" dirty="0" smtClean="0">
              <a:solidFill>
                <a:schemeClr val="tx1"/>
              </a:solidFill>
              <a:effectLst/>
              <a:latin typeface="+mn-lt"/>
              <a:ea typeface="+mn-ea"/>
              <a:cs typeface="+mn-cs"/>
            </a:endParaRPr>
          </a:p>
          <a:p>
            <a:pPr marL="0" indent="0">
              <a:buFont typeface="+mj-lt"/>
              <a:buNone/>
            </a:pPr>
            <a:endParaRPr lang="en-US" sz="1200" kern="1200" dirty="0" smtClean="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6380FBA3-A2CF-478F-87C5-020F3D383045}" type="slidenum">
              <a:rPr lang="en-US" smtClean="0"/>
              <a:t>5</a:t>
            </a:fld>
            <a:endParaRPr lang="en-US"/>
          </a:p>
        </p:txBody>
      </p:sp>
    </p:spTree>
    <p:extLst>
      <p:ext uri="{BB962C8B-B14F-4D97-AF65-F5344CB8AC3E}">
        <p14:creationId xmlns:p14="http://schemas.microsoft.com/office/powerpoint/2010/main" val="163694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The typical size of a social network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Challenges of a large social network</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Different benefits of different types of social relationships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The harm of ambivalent relationships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Resilient social networks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Developing a Sense of Belonging</a:t>
            </a:r>
          </a:p>
          <a:p>
            <a:pPr marL="0" indent="0">
              <a:buFont typeface="+mj-lt"/>
              <a:buNone/>
            </a:pP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80FBA3-A2CF-478F-87C5-020F3D383045}" type="slidenum">
              <a:rPr lang="en-US" smtClean="0"/>
              <a:t>6</a:t>
            </a:fld>
            <a:endParaRPr lang="en-US"/>
          </a:p>
        </p:txBody>
      </p:sp>
    </p:spTree>
    <p:extLst>
      <p:ext uri="{BB962C8B-B14F-4D97-AF65-F5344CB8AC3E}">
        <p14:creationId xmlns:p14="http://schemas.microsoft.com/office/powerpoint/2010/main" val="3169932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Typical levels of social interaction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The quality of time spent with others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The importance of social interaction and prosocial </a:t>
            </a:r>
            <a:r>
              <a:rPr lang="en-US" sz="1200" b="0" kern="1200" dirty="0" err="1" smtClean="0">
                <a:solidFill>
                  <a:schemeClr val="tx1"/>
                </a:solidFill>
                <a:effectLst/>
                <a:latin typeface="+mn-lt"/>
                <a:ea typeface="+mn-ea"/>
                <a:cs typeface="+mn-cs"/>
              </a:rPr>
              <a:t>behaviour</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80FBA3-A2CF-478F-87C5-020F3D383045}" type="slidenum">
              <a:rPr lang="en-US" smtClean="0"/>
              <a:t>7</a:t>
            </a:fld>
            <a:endParaRPr lang="en-US"/>
          </a:p>
        </p:txBody>
      </p:sp>
    </p:spTree>
    <p:extLst>
      <p:ext uri="{BB962C8B-B14F-4D97-AF65-F5344CB8AC3E}">
        <p14:creationId xmlns:p14="http://schemas.microsoft.com/office/powerpoint/2010/main" val="153596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Being a connector</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Celebrating and sharing our culture</a:t>
            </a:r>
          </a:p>
          <a:p>
            <a:pPr marL="0" indent="0">
              <a:buFont typeface="+mj-lt"/>
              <a:buNone/>
            </a:pPr>
            <a:r>
              <a:rPr lang="en-US" sz="1200" kern="1200" dirty="0" smtClean="0">
                <a:solidFill>
                  <a:schemeClr val="tx1"/>
                </a:solidFill>
                <a:effectLst/>
                <a:latin typeface="+mn-lt"/>
                <a:ea typeface="+mn-ea"/>
                <a:cs typeface="+mn-cs"/>
              </a:rPr>
              <a:t>Meeting New People and Making New Friends</a:t>
            </a:r>
          </a:p>
          <a:p>
            <a:pPr marL="0" indent="0">
              <a:buFont typeface="+mj-lt"/>
              <a:buNone/>
            </a:pPr>
            <a:r>
              <a:rPr lang="en-CA" sz="1200" kern="1200" dirty="0" smtClean="0">
                <a:solidFill>
                  <a:schemeClr val="tx1"/>
                </a:solidFill>
                <a:effectLst/>
                <a:latin typeface="+mn-lt"/>
                <a:ea typeface="+mn-ea"/>
                <a:cs typeface="+mn-cs"/>
              </a:rPr>
              <a:t>Deepening Relationships</a:t>
            </a:r>
          </a:p>
          <a:p>
            <a:pPr marL="0" indent="0">
              <a:buFont typeface="+mj-lt"/>
              <a:buNone/>
            </a:pPr>
            <a:r>
              <a:rPr lang="en-CA" sz="1200" kern="1200" dirty="0" smtClean="0">
                <a:solidFill>
                  <a:schemeClr val="tx1"/>
                </a:solidFill>
                <a:effectLst/>
                <a:latin typeface="+mn-lt"/>
                <a:ea typeface="+mn-ea"/>
                <a:cs typeface="+mn-cs"/>
              </a:rPr>
              <a:t>Overcoming Social </a:t>
            </a:r>
            <a:r>
              <a:rPr lang="en-CA" sz="1200" kern="1200" dirty="0" smtClean="0">
                <a:solidFill>
                  <a:schemeClr val="tx1"/>
                </a:solidFill>
                <a:effectLst/>
                <a:latin typeface="+mn-lt"/>
                <a:ea typeface="+mn-ea"/>
                <a:cs typeface="+mn-cs"/>
              </a:rPr>
              <a:t>Challenges</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80FBA3-A2CF-478F-87C5-020F3D383045}" type="slidenum">
              <a:rPr lang="en-US" smtClean="0"/>
              <a:t>8</a:t>
            </a:fld>
            <a:endParaRPr lang="en-US"/>
          </a:p>
        </p:txBody>
      </p:sp>
    </p:spTree>
    <p:extLst>
      <p:ext uri="{BB962C8B-B14F-4D97-AF65-F5344CB8AC3E}">
        <p14:creationId xmlns:p14="http://schemas.microsoft.com/office/powerpoint/2010/main" val="132743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Understanding the difference between active and passive social media use</a:t>
            </a:r>
          </a:p>
          <a:p>
            <a:pPr marL="0" indent="0">
              <a:buFont typeface="+mj-lt"/>
              <a:buNone/>
            </a:pPr>
            <a:r>
              <a:rPr lang="en-US" sz="1200" kern="1200" dirty="0" smtClean="0">
                <a:solidFill>
                  <a:schemeClr val="tx1"/>
                </a:solidFill>
                <a:effectLst/>
                <a:latin typeface="+mn-lt"/>
                <a:ea typeface="+mn-ea"/>
                <a:cs typeface="+mn-cs"/>
              </a:rPr>
              <a:t>Remote, Hybrid, and In-person </a:t>
            </a:r>
            <a:r>
              <a:rPr lang="en-US" sz="1200" kern="1200" dirty="0" smtClean="0">
                <a:solidFill>
                  <a:schemeClr val="tx1"/>
                </a:solidFill>
                <a:effectLst/>
                <a:latin typeface="+mn-lt"/>
                <a:ea typeface="+mn-ea"/>
                <a:cs typeface="+mn-cs"/>
              </a:rPr>
              <a:t>Work</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80FBA3-A2CF-478F-87C5-020F3D383045}" type="slidenum">
              <a:rPr lang="en-US" smtClean="0"/>
              <a:t>9</a:t>
            </a:fld>
            <a:endParaRPr lang="en-US"/>
          </a:p>
        </p:txBody>
      </p:sp>
    </p:spTree>
    <p:extLst>
      <p:ext uri="{BB962C8B-B14F-4D97-AF65-F5344CB8AC3E}">
        <p14:creationId xmlns:p14="http://schemas.microsoft.com/office/powerpoint/2010/main" val="330113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Methods of promoting social connection </a:t>
            </a:r>
          </a:p>
          <a:p>
            <a:pPr marL="0" indent="0">
              <a:buFont typeface="+mj-lt"/>
              <a:buNone/>
            </a:pPr>
            <a:r>
              <a:rPr lang="en-CA" sz="1200" kern="1200" dirty="0" smtClean="0">
                <a:solidFill>
                  <a:schemeClr val="tx1"/>
                </a:solidFill>
                <a:effectLst/>
                <a:latin typeface="+mn-lt"/>
                <a:ea typeface="+mn-ea"/>
                <a:cs typeface="+mn-cs"/>
              </a:rPr>
              <a:t>Addressing </a:t>
            </a:r>
            <a:r>
              <a:rPr lang="en-CA" sz="1200" kern="1200" dirty="0" smtClean="0">
                <a:solidFill>
                  <a:schemeClr val="tx1"/>
                </a:solidFill>
                <a:effectLst/>
                <a:latin typeface="+mn-lt"/>
                <a:ea typeface="+mn-ea"/>
                <a:cs typeface="+mn-cs"/>
              </a:rPr>
              <a:t>stigma</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80FBA3-A2CF-478F-87C5-020F3D383045}" type="slidenum">
              <a:rPr lang="en-US" smtClean="0"/>
              <a:t>10</a:t>
            </a:fld>
            <a:endParaRPr lang="en-US"/>
          </a:p>
        </p:txBody>
      </p:sp>
    </p:spTree>
    <p:extLst>
      <p:ext uri="{BB962C8B-B14F-4D97-AF65-F5344CB8AC3E}">
        <p14:creationId xmlns:p14="http://schemas.microsoft.com/office/powerpoint/2010/main" val="127027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indent="0">
              <a:buFont typeface="+mj-lt"/>
              <a:buNone/>
            </a:pPr>
            <a:r>
              <a:rPr lang="en-CA" sz="1200" kern="1200" dirty="0" smtClean="0">
                <a:solidFill>
                  <a:schemeClr val="tx1"/>
                </a:solidFill>
                <a:effectLst/>
                <a:latin typeface="+mn-lt"/>
                <a:ea typeface="+mn-ea"/>
                <a:cs typeface="+mn-cs"/>
              </a:rPr>
              <a:t>Age-Appropriate Educational </a:t>
            </a:r>
            <a:r>
              <a:rPr lang="en-CA" sz="1200" kern="1200" dirty="0" smtClean="0">
                <a:solidFill>
                  <a:schemeClr val="tx1"/>
                </a:solidFill>
                <a:effectLst/>
                <a:latin typeface="+mn-lt"/>
                <a:ea typeface="+mn-ea"/>
                <a:cs typeface="+mn-cs"/>
              </a:rPr>
              <a:t>Curricula</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80FBA3-A2CF-478F-87C5-020F3D383045}" type="slidenum">
              <a:rPr lang="en-US" smtClean="0"/>
              <a:t>11</a:t>
            </a:fld>
            <a:endParaRPr lang="en-US"/>
          </a:p>
        </p:txBody>
      </p:sp>
    </p:spTree>
    <p:extLst>
      <p:ext uri="{BB962C8B-B14F-4D97-AF65-F5344CB8AC3E}">
        <p14:creationId xmlns:p14="http://schemas.microsoft.com/office/powerpoint/2010/main" val="118674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sz="1200" b="1" kern="1200" dirty="0" smtClean="0">
                <a:solidFill>
                  <a:schemeClr val="tx1"/>
                </a:solidFill>
                <a:effectLst/>
                <a:latin typeface="+mn-lt"/>
                <a:ea typeface="+mn-ea"/>
                <a:cs typeface="+mn-cs"/>
              </a:rPr>
              <a:t>Additional</a:t>
            </a:r>
            <a:r>
              <a:rPr lang="en-CA" sz="1200" b="1" kern="1200" baseline="0" dirty="0" smtClean="0">
                <a:solidFill>
                  <a:schemeClr val="tx1"/>
                </a:solidFill>
                <a:effectLst/>
                <a:latin typeface="+mn-lt"/>
                <a:ea typeface="+mn-ea"/>
                <a:cs typeface="+mn-cs"/>
              </a:rPr>
              <a:t> Considerations for this Guideline</a:t>
            </a:r>
            <a:endParaRPr lang="en-CA" sz="1200" b="1" kern="1200" dirty="0" smtClean="0">
              <a:solidFill>
                <a:schemeClr val="tx1"/>
              </a:solidFill>
              <a:effectLst/>
              <a:latin typeface="+mn-lt"/>
              <a:ea typeface="+mn-ea"/>
              <a:cs typeface="+mn-cs"/>
            </a:endParaRPr>
          </a:p>
          <a:p>
            <a:pPr marL="0" indent="0">
              <a:buFont typeface="+mj-lt"/>
              <a:buNone/>
            </a:pPr>
            <a:r>
              <a:rPr lang="en-CA" sz="1200" kern="1200" dirty="0" smtClean="0">
                <a:solidFill>
                  <a:schemeClr val="tx1"/>
                </a:solidFill>
                <a:effectLst/>
                <a:latin typeface="+mn-lt"/>
                <a:ea typeface="+mn-ea"/>
                <a:cs typeface="+mn-cs"/>
              </a:rPr>
              <a:t>Enhanced and targeted funding</a:t>
            </a:r>
          </a:p>
          <a:p>
            <a:pPr marL="0" indent="0">
              <a:buFont typeface="+mj-lt"/>
              <a:buNone/>
            </a:pPr>
            <a:r>
              <a:rPr lang="en-CA" sz="1200" kern="1200" dirty="0" smtClean="0">
                <a:solidFill>
                  <a:schemeClr val="tx1"/>
                </a:solidFill>
                <a:effectLst/>
                <a:latin typeface="+mn-lt"/>
                <a:ea typeface="+mn-ea"/>
                <a:cs typeface="+mn-cs"/>
              </a:rPr>
              <a:t>Healthy Workplace Policies</a:t>
            </a:r>
          </a:p>
          <a:p>
            <a:pPr marL="0" indent="0">
              <a:buFont typeface="+mj-lt"/>
              <a:buNone/>
            </a:pPr>
            <a:r>
              <a:rPr lang="en-US" sz="1200" kern="1200" dirty="0" smtClean="0">
                <a:solidFill>
                  <a:schemeClr val="tx1"/>
                </a:solidFill>
                <a:effectLst/>
                <a:latin typeface="+mn-lt"/>
                <a:ea typeface="+mn-ea"/>
                <a:cs typeface="+mn-cs"/>
              </a:rPr>
              <a:t>Leveraging and integrating existing resources</a:t>
            </a:r>
          </a:p>
          <a:p>
            <a:pPr marL="0" indent="0">
              <a:buFont typeface="+mj-lt"/>
              <a:buNone/>
            </a:pPr>
            <a:r>
              <a:rPr lang="en-US" sz="1200" kern="1200" dirty="0" smtClean="0">
                <a:solidFill>
                  <a:schemeClr val="tx1"/>
                </a:solidFill>
                <a:effectLst/>
                <a:latin typeface="+mn-lt"/>
                <a:ea typeface="+mn-ea"/>
                <a:cs typeface="+mn-cs"/>
              </a:rPr>
              <a:t>Structural interventions to promote social </a:t>
            </a:r>
            <a:r>
              <a:rPr lang="en-US" sz="1200" kern="1200" dirty="0" smtClean="0">
                <a:solidFill>
                  <a:schemeClr val="tx1"/>
                </a:solidFill>
                <a:effectLst/>
                <a:latin typeface="+mn-lt"/>
                <a:ea typeface="+mn-ea"/>
                <a:cs typeface="+mn-cs"/>
              </a:rPr>
              <a:t>health</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80FBA3-A2CF-478F-87C5-020F3D383045}" type="slidenum">
              <a:rPr lang="en-US" smtClean="0"/>
              <a:t>12</a:t>
            </a:fld>
            <a:endParaRPr lang="en-US"/>
          </a:p>
        </p:txBody>
      </p:sp>
    </p:spTree>
    <p:extLst>
      <p:ext uri="{BB962C8B-B14F-4D97-AF65-F5344CB8AC3E}">
        <p14:creationId xmlns:p14="http://schemas.microsoft.com/office/powerpoint/2010/main" val="270777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C23E0D-8BC2-4EB3-89C7-A9BEA7A7990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78282-4A09-4BA7-9A18-1B93031CFE27}" type="slidenum">
              <a:rPr lang="en-US" smtClean="0"/>
              <a:t>‹#›</a:t>
            </a:fld>
            <a:endParaRPr lang="en-US"/>
          </a:p>
        </p:txBody>
      </p:sp>
    </p:spTree>
    <p:extLst>
      <p:ext uri="{BB962C8B-B14F-4D97-AF65-F5344CB8AC3E}">
        <p14:creationId xmlns:p14="http://schemas.microsoft.com/office/powerpoint/2010/main" val="86122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23E0D-8BC2-4EB3-89C7-A9BEA7A7990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78282-4A09-4BA7-9A18-1B93031CFE27}" type="slidenum">
              <a:rPr lang="en-US" smtClean="0"/>
              <a:t>‹#›</a:t>
            </a:fld>
            <a:endParaRPr lang="en-US"/>
          </a:p>
        </p:txBody>
      </p:sp>
    </p:spTree>
    <p:extLst>
      <p:ext uri="{BB962C8B-B14F-4D97-AF65-F5344CB8AC3E}">
        <p14:creationId xmlns:p14="http://schemas.microsoft.com/office/powerpoint/2010/main" val="82572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23E0D-8BC2-4EB3-89C7-A9BEA7A7990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78282-4A09-4BA7-9A18-1B93031CFE27}" type="slidenum">
              <a:rPr lang="en-US" smtClean="0"/>
              <a:t>‹#›</a:t>
            </a:fld>
            <a:endParaRPr lang="en-US"/>
          </a:p>
        </p:txBody>
      </p:sp>
    </p:spTree>
    <p:extLst>
      <p:ext uri="{BB962C8B-B14F-4D97-AF65-F5344CB8AC3E}">
        <p14:creationId xmlns:p14="http://schemas.microsoft.com/office/powerpoint/2010/main" val="131425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23E0D-8BC2-4EB3-89C7-A9BEA7A7990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78282-4A09-4BA7-9A18-1B93031CFE27}" type="slidenum">
              <a:rPr lang="en-US" smtClean="0"/>
              <a:t>‹#›</a:t>
            </a:fld>
            <a:endParaRPr lang="en-US"/>
          </a:p>
        </p:txBody>
      </p:sp>
    </p:spTree>
    <p:extLst>
      <p:ext uri="{BB962C8B-B14F-4D97-AF65-F5344CB8AC3E}">
        <p14:creationId xmlns:p14="http://schemas.microsoft.com/office/powerpoint/2010/main" val="70375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C23E0D-8BC2-4EB3-89C7-A9BEA7A79900}"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78282-4A09-4BA7-9A18-1B93031CFE27}" type="slidenum">
              <a:rPr lang="en-US" smtClean="0"/>
              <a:t>‹#›</a:t>
            </a:fld>
            <a:endParaRPr lang="en-US"/>
          </a:p>
        </p:txBody>
      </p:sp>
    </p:spTree>
    <p:extLst>
      <p:ext uri="{BB962C8B-B14F-4D97-AF65-F5344CB8AC3E}">
        <p14:creationId xmlns:p14="http://schemas.microsoft.com/office/powerpoint/2010/main" val="179845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C23E0D-8BC2-4EB3-89C7-A9BEA7A79900}"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78282-4A09-4BA7-9A18-1B93031CFE27}" type="slidenum">
              <a:rPr lang="en-US" smtClean="0"/>
              <a:t>‹#›</a:t>
            </a:fld>
            <a:endParaRPr lang="en-US"/>
          </a:p>
        </p:txBody>
      </p:sp>
    </p:spTree>
    <p:extLst>
      <p:ext uri="{BB962C8B-B14F-4D97-AF65-F5344CB8AC3E}">
        <p14:creationId xmlns:p14="http://schemas.microsoft.com/office/powerpoint/2010/main" val="102539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C23E0D-8BC2-4EB3-89C7-A9BEA7A79900}" type="datetimeFigureOut">
              <a:rPr lang="en-US" smtClean="0"/>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78282-4A09-4BA7-9A18-1B93031CFE27}" type="slidenum">
              <a:rPr lang="en-US" smtClean="0"/>
              <a:t>‹#›</a:t>
            </a:fld>
            <a:endParaRPr lang="en-US"/>
          </a:p>
        </p:txBody>
      </p:sp>
    </p:spTree>
    <p:extLst>
      <p:ext uri="{BB962C8B-B14F-4D97-AF65-F5344CB8AC3E}">
        <p14:creationId xmlns:p14="http://schemas.microsoft.com/office/powerpoint/2010/main" val="170997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C23E0D-8BC2-4EB3-89C7-A9BEA7A79900}" type="datetimeFigureOut">
              <a:rPr lang="en-US" smtClean="0"/>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78282-4A09-4BA7-9A18-1B93031CFE27}" type="slidenum">
              <a:rPr lang="en-US" smtClean="0"/>
              <a:t>‹#›</a:t>
            </a:fld>
            <a:endParaRPr lang="en-US"/>
          </a:p>
        </p:txBody>
      </p:sp>
    </p:spTree>
    <p:extLst>
      <p:ext uri="{BB962C8B-B14F-4D97-AF65-F5344CB8AC3E}">
        <p14:creationId xmlns:p14="http://schemas.microsoft.com/office/powerpoint/2010/main" val="222976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23E0D-8BC2-4EB3-89C7-A9BEA7A79900}"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78282-4A09-4BA7-9A18-1B93031CFE27}" type="slidenum">
              <a:rPr lang="en-US" smtClean="0"/>
              <a:t>‹#›</a:t>
            </a:fld>
            <a:endParaRPr lang="en-US"/>
          </a:p>
        </p:txBody>
      </p:sp>
    </p:spTree>
    <p:extLst>
      <p:ext uri="{BB962C8B-B14F-4D97-AF65-F5344CB8AC3E}">
        <p14:creationId xmlns:p14="http://schemas.microsoft.com/office/powerpoint/2010/main" val="408671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C23E0D-8BC2-4EB3-89C7-A9BEA7A79900}"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78282-4A09-4BA7-9A18-1B93031CFE27}" type="slidenum">
              <a:rPr lang="en-US" smtClean="0"/>
              <a:t>‹#›</a:t>
            </a:fld>
            <a:endParaRPr lang="en-US"/>
          </a:p>
        </p:txBody>
      </p:sp>
    </p:spTree>
    <p:extLst>
      <p:ext uri="{BB962C8B-B14F-4D97-AF65-F5344CB8AC3E}">
        <p14:creationId xmlns:p14="http://schemas.microsoft.com/office/powerpoint/2010/main" val="108780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C23E0D-8BC2-4EB3-89C7-A9BEA7A79900}"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78282-4A09-4BA7-9A18-1B93031CFE27}" type="slidenum">
              <a:rPr lang="en-US" smtClean="0"/>
              <a:t>‹#›</a:t>
            </a:fld>
            <a:endParaRPr lang="en-US"/>
          </a:p>
        </p:txBody>
      </p:sp>
    </p:spTree>
    <p:extLst>
      <p:ext uri="{BB962C8B-B14F-4D97-AF65-F5344CB8AC3E}">
        <p14:creationId xmlns:p14="http://schemas.microsoft.com/office/powerpoint/2010/main" val="69310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23E0D-8BC2-4EB3-89C7-A9BEA7A79900}" type="datetimeFigureOut">
              <a:rPr lang="en-US" smtClean="0"/>
              <a:t>3/26/2024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78282-4A09-4BA7-9A18-1B93031CFE27}" type="slidenum">
              <a:rPr lang="en-US" smtClean="0"/>
              <a:t>‹#›</a:t>
            </a:fld>
            <a:endParaRPr lang="en-US"/>
          </a:p>
        </p:txBody>
      </p:sp>
    </p:spTree>
    <p:extLst>
      <p:ext uri="{BB962C8B-B14F-4D97-AF65-F5344CB8AC3E}">
        <p14:creationId xmlns:p14="http://schemas.microsoft.com/office/powerpoint/2010/main" val="177215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hyperlink" Target="mailto:kcard@sfu.c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30"/>
            <a:ext cx="12192000" cy="68610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31402" y="2273322"/>
            <a:ext cx="6471866" cy="2308324"/>
          </a:xfrm>
          <a:prstGeom prst="rect">
            <a:avLst/>
          </a:prstGeom>
        </p:spPr>
        <p:txBody>
          <a:bodyPr wrap="square">
            <a:spAutoFit/>
          </a:bodyPr>
          <a:lstStyle/>
          <a:p>
            <a:pPr>
              <a:buFont typeface="Arial" panose="020B0604020202020204" pitchFamily="34" charset="0"/>
              <a:buNone/>
            </a:pPr>
            <a:r>
              <a:rPr lang="en-US" sz="3600" b="1" dirty="0" smtClean="0">
                <a:solidFill>
                  <a:schemeClr val="bg1"/>
                </a:solidFill>
                <a:latin typeface="Segoe UI Black" panose="020B0A02040204020203" pitchFamily="34" charset="0"/>
                <a:ea typeface="Segoe UI Black" panose="020B0A02040204020203" pitchFamily="34" charset="0"/>
              </a:rPr>
              <a:t>Finalizing Our Recommended </a:t>
            </a:r>
            <a:br>
              <a:rPr lang="en-US" sz="3600" b="1" dirty="0" smtClean="0">
                <a:solidFill>
                  <a:schemeClr val="bg1"/>
                </a:solidFill>
                <a:latin typeface="Segoe UI Black" panose="020B0A02040204020203" pitchFamily="34" charset="0"/>
                <a:ea typeface="Segoe UI Black" panose="020B0A02040204020203" pitchFamily="34" charset="0"/>
              </a:rPr>
            </a:br>
            <a:r>
              <a:rPr lang="en-US" sz="3600" b="1" dirty="0" smtClean="0">
                <a:solidFill>
                  <a:schemeClr val="bg1"/>
                </a:solidFill>
                <a:latin typeface="Segoe UI Black" panose="020B0A02040204020203" pitchFamily="34" charset="0"/>
                <a:ea typeface="Segoe UI Black" panose="020B0A02040204020203" pitchFamily="34" charset="0"/>
              </a:rPr>
              <a:t>Public Health Guidelines </a:t>
            </a:r>
            <a:br>
              <a:rPr lang="en-US" sz="3600" b="1" dirty="0" smtClean="0">
                <a:solidFill>
                  <a:schemeClr val="bg1"/>
                </a:solidFill>
                <a:latin typeface="Segoe UI Black" panose="020B0A02040204020203" pitchFamily="34" charset="0"/>
                <a:ea typeface="Segoe UI Black" panose="020B0A02040204020203" pitchFamily="34" charset="0"/>
              </a:rPr>
            </a:br>
            <a:r>
              <a:rPr lang="en-US" sz="3600" b="1" dirty="0" smtClean="0">
                <a:solidFill>
                  <a:schemeClr val="bg1"/>
                </a:solidFill>
                <a:latin typeface="Segoe UI Black" panose="020B0A02040204020203" pitchFamily="34" charset="0"/>
                <a:ea typeface="Segoe UI Black" panose="020B0A02040204020203" pitchFamily="34" charset="0"/>
              </a:rPr>
              <a:t>for Social Connection</a:t>
            </a:r>
            <a:endParaRPr lang="en-US" sz="3600" b="1" dirty="0">
              <a:solidFill>
                <a:schemeClr val="bg1"/>
              </a:solidFill>
              <a:latin typeface="Segoe UI Black" panose="020B0A02040204020203" pitchFamily="34" charset="0"/>
              <a:ea typeface="Segoe UI Black" panose="020B0A02040204020203" pitchFamily="34" charset="0"/>
            </a:endParaRPr>
          </a:p>
        </p:txBody>
      </p:sp>
      <p:cxnSp>
        <p:nvCxnSpPr>
          <p:cNvPr id="7" name="Straight Connector 6"/>
          <p:cNvCxnSpPr/>
          <p:nvPr/>
        </p:nvCxnSpPr>
        <p:spPr>
          <a:xfrm>
            <a:off x="612392" y="2015631"/>
            <a:ext cx="0" cy="31114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rot="582648">
            <a:off x="7206912" y="929256"/>
            <a:ext cx="4133996" cy="5284154"/>
          </a:xfrm>
          <a:prstGeom prst="rect">
            <a:avLst/>
          </a:prstGeom>
        </p:spPr>
      </p:pic>
    </p:spTree>
    <p:extLst>
      <p:ext uri="{BB962C8B-B14F-4D97-AF65-F5344CB8AC3E}">
        <p14:creationId xmlns:p14="http://schemas.microsoft.com/office/powerpoint/2010/main" val="343198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94593"/>
            <a:ext cx="12192000" cy="184557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71392279"/>
              </p:ext>
            </p:extLst>
          </p:nvPr>
        </p:nvGraphicFramePr>
        <p:xfrm>
          <a:off x="838200" y="1258725"/>
          <a:ext cx="10515600" cy="932245"/>
        </p:xfrm>
        <a:graphic>
          <a:graphicData uri="http://schemas.openxmlformats.org/drawingml/2006/table">
            <a:tbl>
              <a:tblPr/>
              <a:tblGrid>
                <a:gridCol w="1051560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Guideline 7: Promote awareness of the importance of social connection.</a:t>
                      </a:r>
                    </a:p>
                    <a:p>
                      <a:pPr>
                        <a:buFont typeface="Arial" panose="020B0604020202020204" pitchFamily="34" charset="0"/>
                        <a:buNone/>
                      </a:pPr>
                      <a:r>
                        <a:rPr lang="en-US" sz="1500" b="1" dirty="0" smtClean="0">
                          <a:effectLst/>
                          <a:latin typeface="72"/>
                        </a:rPr>
                        <a:t>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Play an active role in promoting widespread awareness of the importance of social connection.</a:t>
                      </a: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6" name="Group 5"/>
          <p:cNvGrpSpPr/>
          <p:nvPr/>
        </p:nvGrpSpPr>
        <p:grpSpPr>
          <a:xfrm>
            <a:off x="0" y="-16778"/>
            <a:ext cx="12192000" cy="911371"/>
            <a:chOff x="0" y="2226112"/>
            <a:chExt cx="12192000" cy="911371"/>
          </a:xfrm>
        </p:grpSpPr>
        <p:sp>
          <p:nvSpPr>
            <p:cNvPr id="7" name="Rectangle 6"/>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182" y="2460098"/>
              <a:ext cx="1311578" cy="584775"/>
            </a:xfrm>
            <a:prstGeom prst="rect">
              <a:avLst/>
            </a:prstGeom>
            <a:noFill/>
          </p:spPr>
          <p:txBody>
            <a:bodyPr wrap="none" rtlCol="0">
              <a:spAutoFit/>
            </a:bodyPr>
            <a:lstStyle/>
            <a:p>
              <a:pPr algn="ctr"/>
              <a:r>
                <a:rPr lang="en-CA" sz="3200" b="1" dirty="0" smtClean="0">
                  <a:solidFill>
                    <a:schemeClr val="bg1"/>
                  </a:solidFill>
                </a:rPr>
                <a:t>98.6% </a:t>
              </a:r>
              <a:endParaRPr lang="en-US" sz="3200" b="1" dirty="0">
                <a:solidFill>
                  <a:schemeClr val="bg1"/>
                </a:solidFill>
              </a:endParaRPr>
            </a:p>
          </p:txBody>
        </p:sp>
        <p:sp>
          <p:nvSpPr>
            <p:cNvPr id="9" name="Rectangle 8"/>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0" name="TextBox 9"/>
            <p:cNvSpPr txBox="1"/>
            <p:nvPr/>
          </p:nvSpPr>
          <p:spPr>
            <a:xfrm>
              <a:off x="3509604" y="2465296"/>
              <a:ext cx="1311578" cy="584775"/>
            </a:xfrm>
            <a:prstGeom prst="rect">
              <a:avLst/>
            </a:prstGeom>
            <a:noFill/>
          </p:spPr>
          <p:txBody>
            <a:bodyPr wrap="none" rtlCol="0">
              <a:spAutoFit/>
            </a:bodyPr>
            <a:lstStyle/>
            <a:p>
              <a:pPr algn="ctr"/>
              <a:r>
                <a:rPr lang="en-CA" sz="3200" b="1" dirty="0" smtClean="0">
                  <a:solidFill>
                    <a:schemeClr val="bg1"/>
                  </a:solidFill>
                </a:rPr>
                <a:t>92.2% </a:t>
              </a:r>
              <a:endParaRPr lang="en-US" sz="3200" b="1" dirty="0">
                <a:solidFill>
                  <a:schemeClr val="bg1"/>
                </a:solidFill>
              </a:endParaRPr>
            </a:p>
          </p:txBody>
        </p:sp>
        <p:sp>
          <p:nvSpPr>
            <p:cNvPr id="11" name="Rectangle 10"/>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12" name="Rectangle 11"/>
            <p:cNvSpPr/>
            <p:nvPr/>
          </p:nvSpPr>
          <p:spPr>
            <a:xfrm>
              <a:off x="1328677"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13" name="Rectangle 12"/>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14" name="TextBox 13"/>
          <p:cNvSpPr txBox="1"/>
          <p:nvPr/>
        </p:nvSpPr>
        <p:spPr>
          <a:xfrm>
            <a:off x="8893514" y="208655"/>
            <a:ext cx="1311578" cy="584775"/>
          </a:xfrm>
          <a:prstGeom prst="rect">
            <a:avLst/>
          </a:prstGeom>
          <a:noFill/>
        </p:spPr>
        <p:txBody>
          <a:bodyPr wrap="none" rtlCol="0">
            <a:spAutoFit/>
          </a:bodyPr>
          <a:lstStyle/>
          <a:p>
            <a:pPr algn="ctr"/>
            <a:r>
              <a:rPr lang="en-CA" sz="3200" b="1" dirty="0" smtClean="0">
                <a:solidFill>
                  <a:schemeClr val="bg1"/>
                </a:solidFill>
              </a:rPr>
              <a:t>97.2% </a:t>
            </a:r>
            <a:endParaRPr lang="en-US" sz="3200" b="1" dirty="0">
              <a:solidFill>
                <a:schemeClr val="bg1"/>
              </a:solidFill>
            </a:endParaRPr>
          </a:p>
        </p:txBody>
      </p:sp>
      <p:sp>
        <p:nvSpPr>
          <p:cNvPr id="15" name="Rectangle 14"/>
          <p:cNvSpPr/>
          <p:nvPr/>
        </p:nvSpPr>
        <p:spPr>
          <a:xfrm>
            <a:off x="7648265" y="16493"/>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16" name="Rectangle 15"/>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17" name="Half Frame 16"/>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828149352"/>
              </p:ext>
            </p:extLst>
          </p:nvPr>
        </p:nvGraphicFramePr>
        <p:xfrm>
          <a:off x="838198" y="2790789"/>
          <a:ext cx="10515601" cy="1204628"/>
        </p:xfrm>
        <a:graphic>
          <a:graphicData uri="http://schemas.openxmlformats.org/drawingml/2006/table">
            <a:tbl>
              <a:tblPr/>
              <a:tblGrid>
                <a:gridCol w="105156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Key Potential Revisions</a:t>
                      </a:r>
                      <a:endParaRPr lang="en-US" sz="1500" b="0" dirty="0" smtClean="0">
                        <a:solidFill>
                          <a:schemeClr val="tx1"/>
                        </a:solidFill>
                        <a:effectLst/>
                        <a:latin typeface="72"/>
                      </a:endParaRPr>
                    </a:p>
                    <a:p>
                      <a:pPr>
                        <a:buFont typeface="Arial" panose="020B0604020202020204" pitchFamily="34" charset="0"/>
                        <a:buNone/>
                      </a:pPr>
                      <a:endParaRPr lang="en-US" sz="1500" b="0" dirty="0" smtClean="0">
                        <a:effectLst/>
                        <a:latin typeface="72"/>
                      </a:endParaRPr>
                    </a:p>
                    <a:p>
                      <a:pPr marL="285750" indent="-285750">
                        <a:buFont typeface="Arial" panose="020B0604020202020204" pitchFamily="34" charset="0"/>
                        <a:buChar char="•"/>
                      </a:pPr>
                      <a:r>
                        <a:rPr lang="en-CA" sz="1500" b="0" baseline="0" dirty="0" smtClean="0">
                          <a:effectLst/>
                          <a:latin typeface="72"/>
                        </a:rPr>
                        <a:t>Provide examples of awareness activities. </a:t>
                      </a:r>
                    </a:p>
                    <a:p>
                      <a:pPr marL="285750" indent="-285750">
                        <a:buFont typeface="Arial" panose="020B0604020202020204" pitchFamily="34" charset="0"/>
                        <a:buChar char="•"/>
                      </a:pPr>
                      <a:r>
                        <a:rPr lang="en-CA" sz="1500" b="0" dirty="0" smtClean="0">
                          <a:effectLst/>
                          <a:latin typeface="72"/>
                        </a:rPr>
                        <a:t>Identify what “communities” should be doing this.</a:t>
                      </a:r>
                      <a:endParaRPr lang="en-CA" sz="1500" b="0" baseline="0" dirty="0" smtClean="0">
                        <a:effectLst/>
                        <a:latin typeface="72"/>
                      </a:endParaRPr>
                    </a:p>
                    <a:p>
                      <a:pPr marL="285750" indent="-285750">
                        <a:buFont typeface="Arial" panose="020B0604020202020204" pitchFamily="34" charset="0"/>
                        <a:buChar char="•"/>
                      </a:pPr>
                      <a:endParaRPr lang="en-US" sz="1500" b="0" dirty="0">
                        <a:effectLst/>
                        <a:latin typeface="72"/>
                      </a:endParaRP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spTree>
    <p:extLst>
      <p:ext uri="{BB962C8B-B14F-4D97-AF65-F5344CB8AC3E}">
        <p14:creationId xmlns:p14="http://schemas.microsoft.com/office/powerpoint/2010/main" val="360100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94593"/>
            <a:ext cx="12192000" cy="1812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7285698"/>
              </p:ext>
            </p:extLst>
          </p:nvPr>
        </p:nvGraphicFramePr>
        <p:xfrm>
          <a:off x="838200" y="1258725"/>
          <a:ext cx="10515600" cy="976028"/>
        </p:xfrm>
        <a:graphic>
          <a:graphicData uri="http://schemas.openxmlformats.org/drawingml/2006/table">
            <a:tbl>
              <a:tblPr/>
              <a:tblGrid>
                <a:gridCol w="1051560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Guideline 8: Foster healthy social and emotional development</a:t>
                      </a:r>
                    </a:p>
                    <a:p>
                      <a:pPr>
                        <a:buFont typeface="Arial" panose="020B0604020202020204" pitchFamily="34" charset="0"/>
                        <a:buNone/>
                      </a:pPr>
                      <a:r>
                        <a:rPr lang="en-US" sz="1500" b="1" dirty="0" smtClean="0">
                          <a:effectLst/>
                          <a:latin typeface="72"/>
                        </a:rPr>
                        <a:t>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Develop and implement age and community-appropriate social and emotional education activities, curriculum, resources, and other tailored supports to support the development of social health.</a:t>
                      </a: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6" name="Group 5"/>
          <p:cNvGrpSpPr/>
          <p:nvPr/>
        </p:nvGrpSpPr>
        <p:grpSpPr>
          <a:xfrm>
            <a:off x="0" y="-16778"/>
            <a:ext cx="12192000" cy="911371"/>
            <a:chOff x="0" y="2226112"/>
            <a:chExt cx="12192000" cy="911371"/>
          </a:xfrm>
        </p:grpSpPr>
        <p:sp>
          <p:nvSpPr>
            <p:cNvPr id="7" name="Rectangle 6"/>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183" y="2460098"/>
              <a:ext cx="1311578" cy="584775"/>
            </a:xfrm>
            <a:prstGeom prst="rect">
              <a:avLst/>
            </a:prstGeom>
            <a:noFill/>
          </p:spPr>
          <p:txBody>
            <a:bodyPr wrap="none" rtlCol="0">
              <a:spAutoFit/>
            </a:bodyPr>
            <a:lstStyle/>
            <a:p>
              <a:pPr algn="ctr"/>
              <a:r>
                <a:rPr lang="en-CA" sz="3200" b="1" dirty="0" smtClean="0">
                  <a:solidFill>
                    <a:schemeClr val="bg1"/>
                  </a:solidFill>
                </a:rPr>
                <a:t>94.4% </a:t>
              </a:r>
              <a:endParaRPr lang="en-US" sz="3200" b="1" dirty="0">
                <a:solidFill>
                  <a:schemeClr val="bg1"/>
                </a:solidFill>
              </a:endParaRPr>
            </a:p>
          </p:txBody>
        </p:sp>
        <p:sp>
          <p:nvSpPr>
            <p:cNvPr id="9" name="Rectangle 8"/>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0" name="TextBox 9"/>
            <p:cNvSpPr txBox="1"/>
            <p:nvPr/>
          </p:nvSpPr>
          <p:spPr>
            <a:xfrm>
              <a:off x="3509604" y="2465296"/>
              <a:ext cx="1311578" cy="584775"/>
            </a:xfrm>
            <a:prstGeom prst="rect">
              <a:avLst/>
            </a:prstGeom>
            <a:noFill/>
          </p:spPr>
          <p:txBody>
            <a:bodyPr wrap="none" rtlCol="0">
              <a:spAutoFit/>
            </a:bodyPr>
            <a:lstStyle/>
            <a:p>
              <a:pPr algn="ctr"/>
              <a:r>
                <a:rPr lang="en-CA" sz="3200" b="1" dirty="0" smtClean="0">
                  <a:solidFill>
                    <a:schemeClr val="bg1"/>
                  </a:solidFill>
                </a:rPr>
                <a:t>87.2% </a:t>
              </a:r>
              <a:endParaRPr lang="en-US" sz="3200" b="1" dirty="0">
                <a:solidFill>
                  <a:schemeClr val="bg1"/>
                </a:solidFill>
              </a:endParaRPr>
            </a:p>
          </p:txBody>
        </p:sp>
        <p:sp>
          <p:nvSpPr>
            <p:cNvPr id="11" name="Rectangle 10"/>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12" name="Rectangle 11"/>
            <p:cNvSpPr/>
            <p:nvPr/>
          </p:nvSpPr>
          <p:spPr>
            <a:xfrm>
              <a:off x="1328677"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13" name="Rectangle 12"/>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14" name="TextBox 13"/>
          <p:cNvSpPr txBox="1"/>
          <p:nvPr/>
        </p:nvSpPr>
        <p:spPr>
          <a:xfrm>
            <a:off x="8893514" y="208655"/>
            <a:ext cx="1311578" cy="584775"/>
          </a:xfrm>
          <a:prstGeom prst="rect">
            <a:avLst/>
          </a:prstGeom>
          <a:noFill/>
        </p:spPr>
        <p:txBody>
          <a:bodyPr wrap="none" rtlCol="0">
            <a:spAutoFit/>
          </a:bodyPr>
          <a:lstStyle/>
          <a:p>
            <a:pPr algn="ctr"/>
            <a:r>
              <a:rPr lang="en-CA" sz="3200" b="1" dirty="0" smtClean="0">
                <a:solidFill>
                  <a:schemeClr val="bg1"/>
                </a:solidFill>
              </a:rPr>
              <a:t>92.0% </a:t>
            </a:r>
            <a:endParaRPr lang="en-US" sz="3200" b="1" dirty="0">
              <a:solidFill>
                <a:schemeClr val="bg1"/>
              </a:solidFill>
            </a:endParaRPr>
          </a:p>
        </p:txBody>
      </p:sp>
      <p:sp>
        <p:nvSpPr>
          <p:cNvPr id="15" name="Rectangle 14"/>
          <p:cNvSpPr/>
          <p:nvPr/>
        </p:nvSpPr>
        <p:spPr>
          <a:xfrm>
            <a:off x="7648265" y="16493"/>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16" name="Rectangle 15"/>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17" name="Half Frame 16"/>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862080820"/>
              </p:ext>
            </p:extLst>
          </p:nvPr>
        </p:nvGraphicFramePr>
        <p:xfrm>
          <a:off x="838198" y="2786551"/>
          <a:ext cx="10515601" cy="1204628"/>
        </p:xfrm>
        <a:graphic>
          <a:graphicData uri="http://schemas.openxmlformats.org/drawingml/2006/table">
            <a:tbl>
              <a:tblPr/>
              <a:tblGrid>
                <a:gridCol w="105156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Key Potential Revisions</a:t>
                      </a:r>
                      <a:endParaRPr lang="en-US" sz="1500" b="0" dirty="0" smtClean="0">
                        <a:solidFill>
                          <a:schemeClr val="tx1"/>
                        </a:solidFill>
                        <a:effectLst/>
                        <a:latin typeface="72"/>
                      </a:endParaRPr>
                    </a:p>
                    <a:p>
                      <a:pPr>
                        <a:buFont typeface="Arial" panose="020B0604020202020204" pitchFamily="34" charset="0"/>
                        <a:buNone/>
                      </a:pPr>
                      <a:endParaRPr lang="en-US" sz="1500" b="0" dirty="0" smtClean="0">
                        <a:effectLst/>
                        <a:latin typeface="72"/>
                      </a:endParaRPr>
                    </a:p>
                    <a:p>
                      <a:pPr marL="285750" indent="-285750">
                        <a:buFont typeface="Arial" panose="020B0604020202020204" pitchFamily="34" charset="0"/>
                        <a:buChar char="•"/>
                      </a:pPr>
                      <a:r>
                        <a:rPr lang="en-CA" sz="1500" b="0" dirty="0" smtClean="0">
                          <a:effectLst/>
                          <a:latin typeface="72"/>
                        </a:rPr>
                        <a:t>Emphasize the</a:t>
                      </a:r>
                      <a:r>
                        <a:rPr lang="en-CA" sz="1500" b="0" baseline="0" dirty="0" smtClean="0">
                          <a:effectLst/>
                          <a:latin typeface="72"/>
                        </a:rPr>
                        <a:t> relevance to all age groups. </a:t>
                      </a:r>
                    </a:p>
                    <a:p>
                      <a:pPr marL="285750" indent="-285750">
                        <a:buFont typeface="Arial" panose="020B0604020202020204" pitchFamily="34" charset="0"/>
                        <a:buChar char="•"/>
                      </a:pPr>
                      <a:r>
                        <a:rPr lang="en-CA" sz="1500" b="0" baseline="0" dirty="0" smtClean="0">
                          <a:effectLst/>
                          <a:latin typeface="72"/>
                        </a:rPr>
                        <a:t>Promote age-specific, intergenerational, and age-friendly activities. </a:t>
                      </a:r>
                    </a:p>
                    <a:p>
                      <a:pPr marL="285750" indent="-285750">
                        <a:buFont typeface="Arial" panose="020B0604020202020204" pitchFamily="34" charset="0"/>
                        <a:buChar char="•"/>
                      </a:pPr>
                      <a:r>
                        <a:rPr lang="en-CA" sz="1500" b="0" baseline="0" dirty="0" smtClean="0">
                          <a:effectLst/>
                          <a:latin typeface="72"/>
                        </a:rPr>
                        <a:t>Explain that this is contingent on providing adequate resourcing for communities. </a:t>
                      </a:r>
                      <a:endParaRPr lang="en-US" sz="1500" b="0" dirty="0">
                        <a:effectLst/>
                        <a:latin typeface="72"/>
                      </a:endParaRP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spTree>
    <p:extLst>
      <p:ext uri="{BB962C8B-B14F-4D97-AF65-F5344CB8AC3E}">
        <p14:creationId xmlns:p14="http://schemas.microsoft.com/office/powerpoint/2010/main" val="216371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4923"/>
            <a:ext cx="12192000" cy="22314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34396808"/>
              </p:ext>
            </p:extLst>
          </p:nvPr>
        </p:nvGraphicFramePr>
        <p:xfrm>
          <a:off x="838200" y="1261756"/>
          <a:ext cx="10515600" cy="1433228"/>
        </p:xfrm>
        <a:graphic>
          <a:graphicData uri="http://schemas.openxmlformats.org/drawingml/2006/table">
            <a:tbl>
              <a:tblPr/>
              <a:tblGrid>
                <a:gridCol w="1051560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Guideline 9: Make social health a priority in all policies and practices</a:t>
                      </a:r>
                    </a:p>
                    <a:p>
                      <a:pPr>
                        <a:buFont typeface="Arial" panose="020B0604020202020204" pitchFamily="34" charset="0"/>
                        <a:buNone/>
                      </a:pPr>
                      <a:r>
                        <a:rPr lang="en-US" sz="1500" b="1" dirty="0" smtClean="0">
                          <a:effectLst/>
                          <a:latin typeface="72"/>
                        </a:rPr>
                        <a:t>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Make social connection a top public health and policy priority.</a:t>
                      </a:r>
                    </a:p>
                    <a:p>
                      <a:pPr marL="285750" indent="-285750">
                        <a:buFont typeface="Arial" panose="020B0604020202020204" pitchFamily="34" charset="0"/>
                        <a:buChar char="•"/>
                      </a:pPr>
                      <a:r>
                        <a:rPr lang="en-US" sz="1500" b="0" dirty="0" smtClean="0">
                          <a:effectLst/>
                          <a:latin typeface="72"/>
                        </a:rPr>
                        <a:t>Consider the social health impacts of policy decisions and review existing policies to assess how they can foster social connection.</a:t>
                      </a:r>
                    </a:p>
                    <a:p>
                      <a:pPr marL="285750" indent="-285750">
                        <a:buFont typeface="Arial" panose="020B0604020202020204" pitchFamily="34" charset="0"/>
                        <a:buChar char="•"/>
                      </a:pPr>
                      <a:r>
                        <a:rPr lang="en-US" sz="1500" b="0" dirty="0" smtClean="0">
                          <a:effectLst/>
                          <a:latin typeface="72"/>
                        </a:rPr>
                        <a:t>Make substantial investments in social health programming and organizations that support social connection.</a:t>
                      </a: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14" name="Group 13"/>
          <p:cNvGrpSpPr/>
          <p:nvPr/>
        </p:nvGrpSpPr>
        <p:grpSpPr>
          <a:xfrm>
            <a:off x="0" y="-16778"/>
            <a:ext cx="12192000" cy="911371"/>
            <a:chOff x="0" y="2226112"/>
            <a:chExt cx="12192000" cy="911371"/>
          </a:xfrm>
        </p:grpSpPr>
        <p:sp>
          <p:nvSpPr>
            <p:cNvPr id="15" name="Rectangle 14"/>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0184" y="2460098"/>
              <a:ext cx="1311578" cy="584775"/>
            </a:xfrm>
            <a:prstGeom prst="rect">
              <a:avLst/>
            </a:prstGeom>
            <a:noFill/>
          </p:spPr>
          <p:txBody>
            <a:bodyPr wrap="none" rtlCol="0">
              <a:spAutoFit/>
            </a:bodyPr>
            <a:lstStyle/>
            <a:p>
              <a:pPr algn="ctr"/>
              <a:r>
                <a:rPr lang="en-CA" sz="3200" b="1" dirty="0" smtClean="0">
                  <a:solidFill>
                    <a:schemeClr val="bg1"/>
                  </a:solidFill>
                </a:rPr>
                <a:t>98.6% </a:t>
              </a:r>
              <a:endParaRPr lang="en-US" sz="3200" b="1" dirty="0">
                <a:solidFill>
                  <a:schemeClr val="bg1"/>
                </a:solidFill>
              </a:endParaRPr>
            </a:p>
          </p:txBody>
        </p:sp>
        <p:sp>
          <p:nvSpPr>
            <p:cNvPr id="17" name="Rectangle 16"/>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8" name="TextBox 17"/>
            <p:cNvSpPr txBox="1"/>
            <p:nvPr/>
          </p:nvSpPr>
          <p:spPr>
            <a:xfrm>
              <a:off x="3509604" y="2465296"/>
              <a:ext cx="1311578" cy="584775"/>
            </a:xfrm>
            <a:prstGeom prst="rect">
              <a:avLst/>
            </a:prstGeom>
            <a:noFill/>
          </p:spPr>
          <p:txBody>
            <a:bodyPr wrap="none" rtlCol="0">
              <a:spAutoFit/>
            </a:bodyPr>
            <a:lstStyle/>
            <a:p>
              <a:pPr algn="ctr"/>
              <a:r>
                <a:rPr lang="en-CA" sz="3200" b="1" dirty="0" smtClean="0">
                  <a:solidFill>
                    <a:schemeClr val="bg1"/>
                  </a:solidFill>
                </a:rPr>
                <a:t>90.1% </a:t>
              </a:r>
              <a:endParaRPr lang="en-US" sz="3200" b="1" dirty="0">
                <a:solidFill>
                  <a:schemeClr val="bg1"/>
                </a:solidFill>
              </a:endParaRPr>
            </a:p>
          </p:txBody>
        </p:sp>
        <p:sp>
          <p:nvSpPr>
            <p:cNvPr id="19" name="Rectangle 18"/>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20" name="Rectangle 19"/>
            <p:cNvSpPr/>
            <p:nvPr/>
          </p:nvSpPr>
          <p:spPr>
            <a:xfrm>
              <a:off x="139578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21" name="Rectangle 20"/>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22" name="TextBox 21"/>
          <p:cNvSpPr txBox="1"/>
          <p:nvPr/>
        </p:nvSpPr>
        <p:spPr>
          <a:xfrm>
            <a:off x="8722207" y="208655"/>
            <a:ext cx="1519968" cy="584775"/>
          </a:xfrm>
          <a:prstGeom prst="rect">
            <a:avLst/>
          </a:prstGeom>
          <a:noFill/>
        </p:spPr>
        <p:txBody>
          <a:bodyPr wrap="none" rtlCol="0">
            <a:spAutoFit/>
          </a:bodyPr>
          <a:lstStyle/>
          <a:p>
            <a:pPr algn="ctr"/>
            <a:r>
              <a:rPr lang="en-CA" sz="3200" b="1" dirty="0" smtClean="0">
                <a:solidFill>
                  <a:schemeClr val="bg1"/>
                </a:solidFill>
              </a:rPr>
              <a:t>100.0% </a:t>
            </a:r>
            <a:endParaRPr lang="en-US" sz="3200" b="1" dirty="0">
              <a:solidFill>
                <a:schemeClr val="bg1"/>
              </a:solidFill>
            </a:endParaRPr>
          </a:p>
        </p:txBody>
      </p:sp>
      <p:sp>
        <p:nvSpPr>
          <p:cNvPr id="23" name="Rectangle 22"/>
          <p:cNvSpPr/>
          <p:nvPr/>
        </p:nvSpPr>
        <p:spPr>
          <a:xfrm>
            <a:off x="7648265" y="16493"/>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24" name="Rectangle 23"/>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25" name="Half Frame 24"/>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3409804431"/>
              </p:ext>
            </p:extLst>
          </p:nvPr>
        </p:nvGraphicFramePr>
        <p:xfrm>
          <a:off x="838198" y="3159455"/>
          <a:ext cx="10515601" cy="1890428"/>
        </p:xfrm>
        <a:graphic>
          <a:graphicData uri="http://schemas.openxmlformats.org/drawingml/2006/table">
            <a:tbl>
              <a:tblPr/>
              <a:tblGrid>
                <a:gridCol w="105156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Key Potential Revisions</a:t>
                      </a:r>
                      <a:endParaRPr lang="en-US" sz="1500" b="0" dirty="0" smtClean="0">
                        <a:solidFill>
                          <a:schemeClr val="tx1"/>
                        </a:solidFill>
                        <a:effectLst/>
                        <a:latin typeface="72"/>
                      </a:endParaRPr>
                    </a:p>
                    <a:p>
                      <a:pPr>
                        <a:buFont typeface="Arial" panose="020B0604020202020204" pitchFamily="34" charset="0"/>
                        <a:buNone/>
                      </a:pPr>
                      <a:endParaRPr lang="en-US" sz="1500" b="0" dirty="0" smtClean="0">
                        <a:effectLst/>
                        <a:latin typeface="72"/>
                      </a:endParaRPr>
                    </a:p>
                    <a:p>
                      <a:pPr marL="285750" indent="-285750">
                        <a:buFont typeface="Arial" panose="020B0604020202020204" pitchFamily="34" charset="0"/>
                        <a:buChar char="•"/>
                      </a:pPr>
                      <a:r>
                        <a:rPr lang="en-CA" sz="1500" b="0" baseline="0" dirty="0" smtClean="0">
                          <a:effectLst/>
                          <a:latin typeface="72"/>
                        </a:rPr>
                        <a:t>Highlight the importance of identifying and breaking down existing barriers. </a:t>
                      </a:r>
                    </a:p>
                    <a:p>
                      <a:pPr marL="285750" indent="-285750">
                        <a:buFont typeface="Arial" panose="020B0604020202020204" pitchFamily="34" charset="0"/>
                        <a:buChar char="•"/>
                      </a:pPr>
                      <a:r>
                        <a:rPr lang="en-CA" sz="1500" b="0" baseline="0" dirty="0" smtClean="0">
                          <a:effectLst/>
                          <a:latin typeface="72"/>
                        </a:rPr>
                        <a:t>Emphasize relevance to all sectors/organization levels. </a:t>
                      </a:r>
                    </a:p>
                    <a:p>
                      <a:pPr marL="285750" indent="-285750">
                        <a:buFont typeface="Arial" panose="020B0604020202020204" pitchFamily="34" charset="0"/>
                        <a:buChar char="•"/>
                      </a:pPr>
                      <a:r>
                        <a:rPr lang="en-CA" sz="1500" b="0" baseline="0" dirty="0" smtClean="0">
                          <a:effectLst/>
                          <a:latin typeface="72"/>
                        </a:rPr>
                        <a:t>Clarify all “</a:t>
                      </a:r>
                      <a:r>
                        <a:rPr lang="en-CA" sz="1500" b="1" i="1" baseline="0" dirty="0" smtClean="0">
                          <a:effectLst/>
                          <a:latin typeface="72"/>
                        </a:rPr>
                        <a:t>relevant</a:t>
                      </a:r>
                      <a:r>
                        <a:rPr lang="en-CA" sz="1500" b="0" baseline="0" dirty="0" smtClean="0">
                          <a:effectLst/>
                          <a:latin typeface="72"/>
                        </a:rPr>
                        <a:t>” policies” </a:t>
                      </a:r>
                    </a:p>
                    <a:p>
                      <a:pPr marL="285750" indent="-285750">
                        <a:buFont typeface="Arial" panose="020B0604020202020204" pitchFamily="34" charset="0"/>
                        <a:buChar char="•"/>
                      </a:pPr>
                      <a:r>
                        <a:rPr lang="en-CA" sz="1500" b="0" baseline="0" dirty="0" smtClean="0">
                          <a:effectLst/>
                          <a:latin typeface="72"/>
                        </a:rPr>
                        <a:t>Remove “</a:t>
                      </a:r>
                      <a:r>
                        <a:rPr lang="en-CA" sz="1500" b="1" baseline="0" dirty="0" smtClean="0">
                          <a:effectLst/>
                          <a:latin typeface="72"/>
                        </a:rPr>
                        <a:t>all</a:t>
                      </a:r>
                      <a:r>
                        <a:rPr lang="en-CA" sz="1500" b="0" baseline="0" dirty="0" smtClean="0">
                          <a:effectLst/>
                          <a:latin typeface="72"/>
                        </a:rPr>
                        <a:t>”</a:t>
                      </a:r>
                    </a:p>
                    <a:p>
                      <a:pPr marL="285750" indent="-285750">
                        <a:buFont typeface="Arial" panose="020B0604020202020204" pitchFamily="34" charset="0"/>
                        <a:buChar char="•"/>
                      </a:pPr>
                      <a:r>
                        <a:rPr lang="en-CA" sz="1500" b="0" i="0" baseline="0" dirty="0" smtClean="0">
                          <a:effectLst/>
                          <a:latin typeface="72"/>
                        </a:rPr>
                        <a:t>Say “prioritize the social health impacts…” rather than “consider…”</a:t>
                      </a:r>
                    </a:p>
                    <a:p>
                      <a:pPr marL="285750" indent="-285750">
                        <a:buFont typeface="Arial" panose="020B0604020202020204" pitchFamily="34" charset="0"/>
                        <a:buChar char="•"/>
                      </a:pPr>
                      <a:endParaRPr lang="en-US" sz="1500" b="0" dirty="0">
                        <a:effectLst/>
                        <a:latin typeface="72"/>
                      </a:endParaRP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spTree>
    <p:extLst>
      <p:ext uri="{BB962C8B-B14F-4D97-AF65-F5344CB8AC3E}">
        <p14:creationId xmlns:p14="http://schemas.microsoft.com/office/powerpoint/2010/main" val="378148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4923"/>
            <a:ext cx="12192000" cy="213919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46433763"/>
              </p:ext>
            </p:extLst>
          </p:nvPr>
        </p:nvGraphicFramePr>
        <p:xfrm>
          <a:off x="838200" y="1261756"/>
          <a:ext cx="10515600" cy="1204628"/>
        </p:xfrm>
        <a:graphic>
          <a:graphicData uri="http://schemas.openxmlformats.org/drawingml/2006/table">
            <a:tbl>
              <a:tblPr/>
              <a:tblGrid>
                <a:gridCol w="1051560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Guideline 10: Build communities for connection and invest in social health programming</a:t>
                      </a:r>
                    </a:p>
                    <a:p>
                      <a:pPr>
                        <a:buFont typeface="Arial" panose="020B0604020202020204" pitchFamily="34" charset="0"/>
                        <a:buNone/>
                      </a:pPr>
                      <a:r>
                        <a:rPr lang="en-US" sz="1500" b="1" dirty="0" smtClean="0">
                          <a:effectLst/>
                          <a:latin typeface="72"/>
                        </a:rPr>
                        <a:t>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Ensure that the built and natural environment is suitable for encouraging, facilitating, and sustaining social connections.</a:t>
                      </a:r>
                    </a:p>
                    <a:p>
                      <a:pPr marL="285750" indent="-285750">
                        <a:buFont typeface="Arial" panose="020B0604020202020204" pitchFamily="34" charset="0"/>
                        <a:buChar char="•"/>
                      </a:pPr>
                      <a:r>
                        <a:rPr lang="en-US" sz="1500" b="0" dirty="0" smtClean="0">
                          <a:effectLst/>
                          <a:latin typeface="72"/>
                        </a:rPr>
                        <a:t>Implement programming that maximizes social use of the built and natural environment thereby providing opportunities for social connection and interaction within communities.</a:t>
                      </a: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6" name="Group 5"/>
          <p:cNvGrpSpPr/>
          <p:nvPr/>
        </p:nvGrpSpPr>
        <p:grpSpPr>
          <a:xfrm>
            <a:off x="0" y="-16778"/>
            <a:ext cx="12192000" cy="911371"/>
            <a:chOff x="0" y="2226112"/>
            <a:chExt cx="12192000" cy="911371"/>
          </a:xfrm>
        </p:grpSpPr>
        <p:sp>
          <p:nvSpPr>
            <p:cNvPr id="7" name="Rectangle 6"/>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182" y="2460098"/>
              <a:ext cx="1311578" cy="584775"/>
            </a:xfrm>
            <a:prstGeom prst="rect">
              <a:avLst/>
            </a:prstGeom>
            <a:noFill/>
          </p:spPr>
          <p:txBody>
            <a:bodyPr wrap="none" rtlCol="0">
              <a:spAutoFit/>
            </a:bodyPr>
            <a:lstStyle/>
            <a:p>
              <a:pPr algn="ctr"/>
              <a:r>
                <a:rPr lang="en-CA" sz="3200" b="1" dirty="0" smtClean="0">
                  <a:solidFill>
                    <a:schemeClr val="bg1"/>
                  </a:solidFill>
                </a:rPr>
                <a:t>97.3% </a:t>
              </a:r>
              <a:endParaRPr lang="en-US" sz="3200" b="1" dirty="0">
                <a:solidFill>
                  <a:schemeClr val="bg1"/>
                </a:solidFill>
              </a:endParaRPr>
            </a:p>
          </p:txBody>
        </p:sp>
        <p:sp>
          <p:nvSpPr>
            <p:cNvPr id="9" name="Rectangle 8"/>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0" name="TextBox 9"/>
            <p:cNvSpPr txBox="1"/>
            <p:nvPr/>
          </p:nvSpPr>
          <p:spPr>
            <a:xfrm>
              <a:off x="3509604" y="2465296"/>
              <a:ext cx="1311578" cy="584775"/>
            </a:xfrm>
            <a:prstGeom prst="rect">
              <a:avLst/>
            </a:prstGeom>
            <a:noFill/>
          </p:spPr>
          <p:txBody>
            <a:bodyPr wrap="none" rtlCol="0">
              <a:spAutoFit/>
            </a:bodyPr>
            <a:lstStyle/>
            <a:p>
              <a:pPr algn="ctr"/>
              <a:r>
                <a:rPr lang="en-CA" sz="3200" b="1" dirty="0" smtClean="0">
                  <a:solidFill>
                    <a:schemeClr val="bg1"/>
                  </a:solidFill>
                </a:rPr>
                <a:t>91.0% </a:t>
              </a:r>
              <a:endParaRPr lang="en-US" sz="3200" b="1" dirty="0">
                <a:solidFill>
                  <a:schemeClr val="bg1"/>
                </a:solidFill>
              </a:endParaRPr>
            </a:p>
          </p:txBody>
        </p:sp>
        <p:sp>
          <p:nvSpPr>
            <p:cNvPr id="11" name="Rectangle 10"/>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12" name="Rectangle 11"/>
            <p:cNvSpPr/>
            <p:nvPr/>
          </p:nvSpPr>
          <p:spPr>
            <a:xfrm>
              <a:off x="1328677"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13" name="Rectangle 12"/>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14" name="TextBox 13"/>
          <p:cNvSpPr txBox="1"/>
          <p:nvPr/>
        </p:nvSpPr>
        <p:spPr>
          <a:xfrm>
            <a:off x="8893514" y="208655"/>
            <a:ext cx="1311578" cy="584775"/>
          </a:xfrm>
          <a:prstGeom prst="rect">
            <a:avLst/>
          </a:prstGeom>
          <a:noFill/>
        </p:spPr>
        <p:txBody>
          <a:bodyPr wrap="none" rtlCol="0">
            <a:spAutoFit/>
          </a:bodyPr>
          <a:lstStyle/>
          <a:p>
            <a:pPr algn="ctr"/>
            <a:r>
              <a:rPr lang="en-CA" sz="3200" b="1" dirty="0" smtClean="0">
                <a:solidFill>
                  <a:schemeClr val="bg1"/>
                </a:solidFill>
              </a:rPr>
              <a:t>96.6% </a:t>
            </a:r>
            <a:endParaRPr lang="en-US" sz="3200" b="1" dirty="0">
              <a:solidFill>
                <a:schemeClr val="bg1"/>
              </a:solidFill>
            </a:endParaRPr>
          </a:p>
        </p:txBody>
      </p:sp>
      <p:sp>
        <p:nvSpPr>
          <p:cNvPr id="15" name="Rectangle 14"/>
          <p:cNvSpPr/>
          <p:nvPr/>
        </p:nvSpPr>
        <p:spPr>
          <a:xfrm>
            <a:off x="7648265" y="16493"/>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16" name="Rectangle 15"/>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17" name="Half Frame 16"/>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2750198910"/>
              </p:ext>
            </p:extLst>
          </p:nvPr>
        </p:nvGraphicFramePr>
        <p:xfrm>
          <a:off x="838198" y="3070467"/>
          <a:ext cx="10515601" cy="1204628"/>
        </p:xfrm>
        <a:graphic>
          <a:graphicData uri="http://schemas.openxmlformats.org/drawingml/2006/table">
            <a:tbl>
              <a:tblPr/>
              <a:tblGrid>
                <a:gridCol w="105156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Suggested Revisions</a:t>
                      </a:r>
                    </a:p>
                    <a:p>
                      <a:pPr>
                        <a:buFont typeface="Arial" panose="020B0604020202020204" pitchFamily="34" charset="0"/>
                        <a:buNone/>
                      </a:pPr>
                      <a:endParaRPr lang="en-US" sz="1500" b="0" dirty="0" smtClean="0">
                        <a:effectLst/>
                        <a:latin typeface="72"/>
                      </a:endParaRPr>
                    </a:p>
                    <a:p>
                      <a:pPr marL="285750" indent="-285750">
                        <a:buFont typeface="Arial" panose="020B0604020202020204" pitchFamily="34" charset="0"/>
                        <a:buChar char="•"/>
                      </a:pPr>
                      <a:r>
                        <a:rPr lang="en-CA" sz="1500" b="0" baseline="0" dirty="0" smtClean="0">
                          <a:effectLst/>
                          <a:latin typeface="72"/>
                        </a:rPr>
                        <a:t>Identify specific features (e.g., transportation systems, social infrastructure).  </a:t>
                      </a:r>
                    </a:p>
                    <a:p>
                      <a:pPr marL="285750" indent="-285750">
                        <a:buFont typeface="Arial" panose="020B0604020202020204" pitchFamily="34" charset="0"/>
                        <a:buChar char="•"/>
                      </a:pPr>
                      <a:r>
                        <a:rPr lang="en-CA" sz="1500" b="0" baseline="0" dirty="0" smtClean="0">
                          <a:effectLst/>
                          <a:latin typeface="72"/>
                        </a:rPr>
                        <a:t>Provide concrete suggestions for how to do this. </a:t>
                      </a:r>
                    </a:p>
                    <a:p>
                      <a:pPr marL="285750" indent="-285750">
                        <a:buFont typeface="Arial" panose="020B0604020202020204" pitchFamily="34" charset="0"/>
                        <a:buChar char="•"/>
                      </a:pPr>
                      <a:endParaRPr lang="en-US" sz="1500" b="0" dirty="0">
                        <a:effectLst/>
                        <a:latin typeface="72"/>
                      </a:endParaRP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spTree>
    <p:extLst>
      <p:ext uri="{BB962C8B-B14F-4D97-AF65-F5344CB8AC3E}">
        <p14:creationId xmlns:p14="http://schemas.microsoft.com/office/powerpoint/2010/main" val="124782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4923"/>
            <a:ext cx="12192000" cy="22398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65027250"/>
              </p:ext>
            </p:extLst>
          </p:nvPr>
        </p:nvGraphicFramePr>
        <p:xfrm>
          <a:off x="838200" y="1261756"/>
          <a:ext cx="10515600" cy="1433228"/>
        </p:xfrm>
        <a:graphic>
          <a:graphicData uri="http://schemas.openxmlformats.org/drawingml/2006/table">
            <a:tbl>
              <a:tblPr/>
              <a:tblGrid>
                <a:gridCol w="1051560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Guideline 11: Improve accessibility and inclusion for all people.</a:t>
                      </a:r>
                    </a:p>
                    <a:p>
                      <a:pPr marL="0" indent="0">
                        <a:buFont typeface="Arial" panose="020B0604020202020204" pitchFamily="34" charset="0"/>
                        <a:buNone/>
                      </a:pPr>
                      <a:r>
                        <a:rPr lang="en-US" sz="1500" b="1" dirty="0" smtClean="0">
                          <a:effectLst/>
                          <a:latin typeface="72"/>
                        </a:rPr>
                        <a:t>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Ensure that all spaces and activities are equitably accessible for all community members.</a:t>
                      </a:r>
                    </a:p>
                    <a:p>
                      <a:pPr marL="285750" indent="-285750">
                        <a:buFont typeface="Arial" panose="020B0604020202020204" pitchFamily="34" charset="0"/>
                        <a:buChar char="•"/>
                      </a:pPr>
                      <a:r>
                        <a:rPr lang="en-US" sz="1500" b="0" dirty="0" smtClean="0">
                          <a:effectLst/>
                          <a:latin typeface="72"/>
                        </a:rPr>
                        <a:t>Ensure that tailored activities and programs are available for people of different ages, abilities, socioeconomic classes, cultural backgrounds, and with different social and recreational interests. </a:t>
                      </a:r>
                    </a:p>
                    <a:p>
                      <a:pPr marL="285750" indent="-285750">
                        <a:buFont typeface="Arial" panose="020B0604020202020204" pitchFamily="34" charset="0"/>
                        <a:buChar char="•"/>
                      </a:pPr>
                      <a:r>
                        <a:rPr lang="en-US" sz="1500" b="0" dirty="0" smtClean="0">
                          <a:effectLst/>
                          <a:latin typeface="72"/>
                        </a:rPr>
                        <a:t>Actively seek to eliminate stigma, discrimination, and violence against marginalized communities.</a:t>
                      </a: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13" name="Group 12"/>
          <p:cNvGrpSpPr/>
          <p:nvPr/>
        </p:nvGrpSpPr>
        <p:grpSpPr>
          <a:xfrm>
            <a:off x="0" y="-16778"/>
            <a:ext cx="12192000" cy="911371"/>
            <a:chOff x="0" y="2226112"/>
            <a:chExt cx="12192000" cy="911371"/>
          </a:xfrm>
        </p:grpSpPr>
        <p:sp>
          <p:nvSpPr>
            <p:cNvPr id="14" name="Rectangle 13"/>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5987" y="2460098"/>
              <a:ext cx="1519968" cy="584775"/>
            </a:xfrm>
            <a:prstGeom prst="rect">
              <a:avLst/>
            </a:prstGeom>
            <a:noFill/>
          </p:spPr>
          <p:txBody>
            <a:bodyPr wrap="none" rtlCol="0">
              <a:spAutoFit/>
            </a:bodyPr>
            <a:lstStyle/>
            <a:p>
              <a:pPr algn="ctr"/>
              <a:r>
                <a:rPr lang="en-CA" sz="3200" b="1" dirty="0" smtClean="0">
                  <a:solidFill>
                    <a:schemeClr val="bg1"/>
                  </a:solidFill>
                </a:rPr>
                <a:t>100.0% </a:t>
              </a:r>
              <a:endParaRPr lang="en-US" sz="3200" b="1" dirty="0">
                <a:solidFill>
                  <a:schemeClr val="bg1"/>
                </a:solidFill>
              </a:endParaRPr>
            </a:p>
          </p:txBody>
        </p:sp>
        <p:sp>
          <p:nvSpPr>
            <p:cNvPr id="16" name="Rectangle 15"/>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7" name="TextBox 16"/>
            <p:cNvSpPr txBox="1"/>
            <p:nvPr/>
          </p:nvSpPr>
          <p:spPr>
            <a:xfrm>
              <a:off x="3509604" y="2465296"/>
              <a:ext cx="1311578" cy="584775"/>
            </a:xfrm>
            <a:prstGeom prst="rect">
              <a:avLst/>
            </a:prstGeom>
            <a:noFill/>
          </p:spPr>
          <p:txBody>
            <a:bodyPr wrap="none" rtlCol="0">
              <a:spAutoFit/>
            </a:bodyPr>
            <a:lstStyle/>
            <a:p>
              <a:pPr algn="ctr"/>
              <a:r>
                <a:rPr lang="en-CA" sz="3200" b="1" dirty="0" smtClean="0">
                  <a:solidFill>
                    <a:schemeClr val="bg1"/>
                  </a:solidFill>
                </a:rPr>
                <a:t>97.4% </a:t>
              </a:r>
              <a:endParaRPr lang="en-US" sz="3200" b="1" dirty="0">
                <a:solidFill>
                  <a:schemeClr val="bg1"/>
                </a:solidFill>
              </a:endParaRPr>
            </a:p>
          </p:txBody>
        </p:sp>
        <p:sp>
          <p:nvSpPr>
            <p:cNvPr id="18" name="Rectangle 17"/>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19" name="Rectangle 18"/>
            <p:cNvSpPr/>
            <p:nvPr/>
          </p:nvSpPr>
          <p:spPr>
            <a:xfrm>
              <a:off x="1370622"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20" name="Rectangle 19"/>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21" name="TextBox 20"/>
          <p:cNvSpPr txBox="1"/>
          <p:nvPr/>
        </p:nvSpPr>
        <p:spPr>
          <a:xfrm>
            <a:off x="8755763" y="208655"/>
            <a:ext cx="1519968" cy="584775"/>
          </a:xfrm>
          <a:prstGeom prst="rect">
            <a:avLst/>
          </a:prstGeom>
          <a:noFill/>
        </p:spPr>
        <p:txBody>
          <a:bodyPr wrap="none" rtlCol="0">
            <a:spAutoFit/>
          </a:bodyPr>
          <a:lstStyle/>
          <a:p>
            <a:pPr algn="ctr"/>
            <a:r>
              <a:rPr lang="en-CA" sz="3200" b="1" dirty="0" smtClean="0">
                <a:solidFill>
                  <a:schemeClr val="bg1"/>
                </a:solidFill>
              </a:rPr>
              <a:t>100.0% </a:t>
            </a:r>
            <a:endParaRPr lang="en-US" sz="3200" b="1" dirty="0">
              <a:solidFill>
                <a:schemeClr val="bg1"/>
              </a:solidFill>
            </a:endParaRPr>
          </a:p>
        </p:txBody>
      </p:sp>
      <p:sp>
        <p:nvSpPr>
          <p:cNvPr id="22" name="Rectangle 21"/>
          <p:cNvSpPr/>
          <p:nvPr/>
        </p:nvSpPr>
        <p:spPr>
          <a:xfrm>
            <a:off x="7648265" y="16493"/>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23" name="Rectangle 22"/>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24" name="Half Frame 23"/>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lf Frame 24"/>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2946790781"/>
              </p:ext>
            </p:extLst>
          </p:nvPr>
        </p:nvGraphicFramePr>
        <p:xfrm>
          <a:off x="838198" y="3206068"/>
          <a:ext cx="10515601" cy="1433228"/>
        </p:xfrm>
        <a:graphic>
          <a:graphicData uri="http://schemas.openxmlformats.org/drawingml/2006/table">
            <a:tbl>
              <a:tblPr/>
              <a:tblGrid>
                <a:gridCol w="105156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Key Potential Revisions</a:t>
                      </a:r>
                      <a:endParaRPr lang="en-US" sz="1500" b="0" dirty="0" smtClean="0">
                        <a:solidFill>
                          <a:schemeClr val="tx1"/>
                        </a:solidFill>
                        <a:effectLst/>
                        <a:latin typeface="72"/>
                      </a:endParaRPr>
                    </a:p>
                    <a:p>
                      <a:pPr>
                        <a:buFont typeface="Arial" panose="020B0604020202020204" pitchFamily="34" charset="0"/>
                        <a:buNone/>
                      </a:pPr>
                      <a:endParaRPr lang="en-US" sz="1500" b="0" dirty="0" smtClean="0">
                        <a:effectLst/>
                        <a:latin typeface="72"/>
                      </a:endParaRPr>
                    </a:p>
                    <a:p>
                      <a:pPr marL="285750" indent="-285750">
                        <a:buFont typeface="Arial" panose="020B0604020202020204" pitchFamily="34" charset="0"/>
                        <a:buChar char="•"/>
                      </a:pPr>
                      <a:r>
                        <a:rPr lang="en-CA" sz="1500" b="0" dirty="0" smtClean="0">
                          <a:effectLst/>
                          <a:latin typeface="72"/>
                        </a:rPr>
                        <a:t>Provide concrete examples.</a:t>
                      </a:r>
                      <a:r>
                        <a:rPr lang="en-CA" sz="1500" b="0" baseline="0" dirty="0" smtClean="0">
                          <a:effectLst/>
                          <a:latin typeface="72"/>
                        </a:rPr>
                        <a:t> </a:t>
                      </a:r>
                    </a:p>
                    <a:p>
                      <a:pPr marL="285750" indent="-285750">
                        <a:buFont typeface="Arial" panose="020B0604020202020204" pitchFamily="34" charset="0"/>
                        <a:buChar char="•"/>
                      </a:pPr>
                      <a:r>
                        <a:rPr lang="en-CA" sz="1500" b="0" baseline="0" dirty="0" smtClean="0">
                          <a:effectLst/>
                          <a:latin typeface="72"/>
                        </a:rPr>
                        <a:t>Remove any potentially stigmatizing langue (</a:t>
                      </a:r>
                      <a:r>
                        <a:rPr lang="en-CA" sz="1500" b="0" baseline="0" dirty="0" err="1" smtClean="0">
                          <a:effectLst/>
                          <a:latin typeface="72"/>
                        </a:rPr>
                        <a:t>e.g</a:t>
                      </a:r>
                      <a:r>
                        <a:rPr lang="en-CA" sz="1500" b="0" baseline="0" dirty="0" smtClean="0">
                          <a:effectLst/>
                          <a:latin typeface="72"/>
                        </a:rPr>
                        <a:t>, marginalized, classes)</a:t>
                      </a:r>
                    </a:p>
                    <a:p>
                      <a:pPr marL="285750" indent="-285750">
                        <a:buFont typeface="Arial" panose="020B0604020202020204" pitchFamily="34" charset="0"/>
                        <a:buChar char="•"/>
                      </a:pPr>
                      <a:endParaRPr lang="en-CA" sz="1500" b="0" baseline="0" dirty="0" smtClean="0">
                        <a:effectLst/>
                        <a:latin typeface="72"/>
                      </a:endParaRPr>
                    </a:p>
                    <a:p>
                      <a:pPr marL="285750" indent="-285750">
                        <a:buFont typeface="Arial" panose="020B0604020202020204" pitchFamily="34" charset="0"/>
                        <a:buChar char="•"/>
                      </a:pPr>
                      <a:endParaRPr lang="en-US" sz="1500" b="0" dirty="0">
                        <a:effectLst/>
                        <a:latin typeface="72"/>
                      </a:endParaRP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spTree>
    <p:extLst>
      <p:ext uri="{BB962C8B-B14F-4D97-AF65-F5344CB8AC3E}">
        <p14:creationId xmlns:p14="http://schemas.microsoft.com/office/powerpoint/2010/main" val="175880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4923"/>
            <a:ext cx="12192000" cy="225663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61944771"/>
              </p:ext>
            </p:extLst>
          </p:nvPr>
        </p:nvGraphicFramePr>
        <p:xfrm>
          <a:off x="838200" y="1261756"/>
          <a:ext cx="10515600" cy="1433228"/>
        </p:xfrm>
        <a:graphic>
          <a:graphicData uri="http://schemas.openxmlformats.org/drawingml/2006/table">
            <a:tbl>
              <a:tblPr/>
              <a:tblGrid>
                <a:gridCol w="1051560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Guideline 12: Measure progress towards improving social health.</a:t>
                      </a:r>
                    </a:p>
                    <a:p>
                      <a:pPr>
                        <a:buFont typeface="Arial" panose="020B0604020202020204" pitchFamily="34" charset="0"/>
                        <a:buNone/>
                      </a:pPr>
                      <a:r>
                        <a:rPr lang="en-US" sz="1500" b="1" dirty="0" smtClean="0">
                          <a:effectLst/>
                          <a:latin typeface="72"/>
                        </a:rPr>
                        <a:t>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Develop measurement frameworks for understanding the social well-being of your community.</a:t>
                      </a:r>
                    </a:p>
                    <a:p>
                      <a:pPr marL="285750" indent="-285750">
                        <a:buFont typeface="Arial" panose="020B0604020202020204" pitchFamily="34" charset="0"/>
                        <a:buChar char="•"/>
                      </a:pPr>
                      <a:r>
                        <a:rPr lang="en-US" sz="1500" b="0" dirty="0" smtClean="0">
                          <a:effectLst/>
                          <a:latin typeface="72"/>
                        </a:rPr>
                        <a:t>Measure the social health of your community and monitor progress towards improvements in social health. </a:t>
                      </a:r>
                    </a:p>
                    <a:p>
                      <a:pPr marL="285750" indent="-285750">
                        <a:buFont typeface="Arial" panose="020B0604020202020204" pitchFamily="34" charset="0"/>
                        <a:buChar char="•"/>
                      </a:pPr>
                      <a:r>
                        <a:rPr lang="en-US" sz="1500" b="0" dirty="0" smtClean="0">
                          <a:effectLst/>
                          <a:latin typeface="72"/>
                        </a:rPr>
                        <a:t>Identify the best, evidence-based strategies for promoting social health.</a:t>
                      </a:r>
                    </a:p>
                    <a:p>
                      <a:pPr marL="285750" indent="-285750">
                        <a:buFont typeface="Arial" panose="020B0604020202020204" pitchFamily="34" charset="0"/>
                        <a:buChar char="•"/>
                      </a:pPr>
                      <a:r>
                        <a:rPr lang="en-US" sz="1500" b="0" dirty="0" smtClean="0">
                          <a:effectLst/>
                          <a:latin typeface="72"/>
                        </a:rPr>
                        <a:t>Prioritizing strategies that reduce disparities in the social health of equity-seeking communities.</a:t>
                      </a: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6" name="Group 5"/>
          <p:cNvGrpSpPr/>
          <p:nvPr/>
        </p:nvGrpSpPr>
        <p:grpSpPr>
          <a:xfrm>
            <a:off x="0" y="-16778"/>
            <a:ext cx="12192000" cy="911371"/>
            <a:chOff x="0" y="2226112"/>
            <a:chExt cx="12192000" cy="911371"/>
          </a:xfrm>
        </p:grpSpPr>
        <p:sp>
          <p:nvSpPr>
            <p:cNvPr id="7" name="Rectangle 6"/>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182" y="2460098"/>
              <a:ext cx="1311578" cy="584775"/>
            </a:xfrm>
            <a:prstGeom prst="rect">
              <a:avLst/>
            </a:prstGeom>
            <a:noFill/>
          </p:spPr>
          <p:txBody>
            <a:bodyPr wrap="none" rtlCol="0">
              <a:spAutoFit/>
            </a:bodyPr>
            <a:lstStyle/>
            <a:p>
              <a:pPr algn="ctr"/>
              <a:r>
                <a:rPr lang="en-CA" sz="3200" b="1" dirty="0" smtClean="0">
                  <a:solidFill>
                    <a:schemeClr val="bg1"/>
                  </a:solidFill>
                </a:rPr>
                <a:t>94.4% </a:t>
              </a:r>
              <a:endParaRPr lang="en-US" sz="3200" b="1" dirty="0">
                <a:solidFill>
                  <a:schemeClr val="bg1"/>
                </a:solidFill>
              </a:endParaRPr>
            </a:p>
          </p:txBody>
        </p:sp>
        <p:sp>
          <p:nvSpPr>
            <p:cNvPr id="9" name="Rectangle 8"/>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0" name="TextBox 9"/>
            <p:cNvSpPr txBox="1"/>
            <p:nvPr/>
          </p:nvSpPr>
          <p:spPr>
            <a:xfrm>
              <a:off x="3509604" y="2465296"/>
              <a:ext cx="1311578" cy="584775"/>
            </a:xfrm>
            <a:prstGeom prst="rect">
              <a:avLst/>
            </a:prstGeom>
            <a:noFill/>
          </p:spPr>
          <p:txBody>
            <a:bodyPr wrap="none" rtlCol="0">
              <a:spAutoFit/>
            </a:bodyPr>
            <a:lstStyle/>
            <a:p>
              <a:pPr algn="ctr"/>
              <a:r>
                <a:rPr lang="en-CA" sz="3200" b="1" dirty="0" smtClean="0">
                  <a:solidFill>
                    <a:schemeClr val="bg1"/>
                  </a:solidFill>
                </a:rPr>
                <a:t>87.2% </a:t>
              </a:r>
              <a:endParaRPr lang="en-US" sz="3200" b="1" dirty="0">
                <a:solidFill>
                  <a:schemeClr val="bg1"/>
                </a:solidFill>
              </a:endParaRPr>
            </a:p>
          </p:txBody>
        </p:sp>
        <p:sp>
          <p:nvSpPr>
            <p:cNvPr id="11" name="Rectangle 10"/>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12" name="Rectangle 11"/>
            <p:cNvSpPr/>
            <p:nvPr/>
          </p:nvSpPr>
          <p:spPr>
            <a:xfrm>
              <a:off x="1328677"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13" name="Rectangle 12"/>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14" name="TextBox 13"/>
          <p:cNvSpPr txBox="1"/>
          <p:nvPr/>
        </p:nvSpPr>
        <p:spPr>
          <a:xfrm>
            <a:off x="8893514" y="208655"/>
            <a:ext cx="1311578" cy="584775"/>
          </a:xfrm>
          <a:prstGeom prst="rect">
            <a:avLst/>
          </a:prstGeom>
          <a:noFill/>
        </p:spPr>
        <p:txBody>
          <a:bodyPr wrap="none" rtlCol="0">
            <a:spAutoFit/>
          </a:bodyPr>
          <a:lstStyle/>
          <a:p>
            <a:pPr algn="ctr"/>
            <a:r>
              <a:rPr lang="en-CA" sz="3200" b="1" dirty="0" smtClean="0">
                <a:solidFill>
                  <a:schemeClr val="bg1"/>
                </a:solidFill>
              </a:rPr>
              <a:t>96.8% </a:t>
            </a:r>
            <a:endParaRPr lang="en-US" sz="3200" b="1" dirty="0">
              <a:solidFill>
                <a:schemeClr val="bg1"/>
              </a:solidFill>
            </a:endParaRPr>
          </a:p>
        </p:txBody>
      </p:sp>
      <p:sp>
        <p:nvSpPr>
          <p:cNvPr id="15" name="Rectangle 14"/>
          <p:cNvSpPr/>
          <p:nvPr/>
        </p:nvSpPr>
        <p:spPr>
          <a:xfrm>
            <a:off x="7648265" y="16493"/>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16" name="Rectangle 15"/>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17" name="Half Frame 16"/>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299649925"/>
              </p:ext>
            </p:extLst>
          </p:nvPr>
        </p:nvGraphicFramePr>
        <p:xfrm>
          <a:off x="838198" y="3201830"/>
          <a:ext cx="10515601" cy="1433228"/>
        </p:xfrm>
        <a:graphic>
          <a:graphicData uri="http://schemas.openxmlformats.org/drawingml/2006/table">
            <a:tbl>
              <a:tblPr/>
              <a:tblGrid>
                <a:gridCol w="105156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Key Potential Revisions</a:t>
                      </a:r>
                      <a:endParaRPr lang="en-US" sz="1500" b="0" dirty="0" smtClean="0">
                        <a:solidFill>
                          <a:schemeClr val="tx1"/>
                        </a:solidFill>
                        <a:effectLst/>
                        <a:latin typeface="72"/>
                      </a:endParaRPr>
                    </a:p>
                    <a:p>
                      <a:pPr>
                        <a:buFont typeface="Arial" panose="020B0604020202020204" pitchFamily="34" charset="0"/>
                        <a:buNone/>
                      </a:pPr>
                      <a:endParaRPr lang="en-US" sz="1500" b="0" dirty="0" smtClean="0">
                        <a:effectLst/>
                        <a:latin typeface="72"/>
                      </a:endParaRPr>
                    </a:p>
                    <a:p>
                      <a:pPr marL="285750" indent="-285750">
                        <a:buFont typeface="Arial" panose="020B0604020202020204" pitchFamily="34" charset="0"/>
                        <a:buChar char="•"/>
                      </a:pPr>
                      <a:r>
                        <a:rPr lang="en-CA" sz="1500" b="0" dirty="0" smtClean="0">
                          <a:effectLst/>
                          <a:latin typeface="72"/>
                        </a:rPr>
                        <a:t>Emphasize</a:t>
                      </a:r>
                      <a:r>
                        <a:rPr lang="en-CA" sz="1500" b="0" baseline="0" dirty="0" smtClean="0">
                          <a:effectLst/>
                          <a:latin typeface="72"/>
                        </a:rPr>
                        <a:t> the importance of identifying effective interventions.</a:t>
                      </a:r>
                    </a:p>
                    <a:p>
                      <a:pPr marL="285750" indent="-285750">
                        <a:buFont typeface="Arial" panose="020B0604020202020204" pitchFamily="34" charset="0"/>
                        <a:buChar char="•"/>
                      </a:pPr>
                      <a:r>
                        <a:rPr lang="en-CA" sz="1500" b="0" baseline="0" dirty="0" smtClean="0">
                          <a:effectLst/>
                          <a:latin typeface="72"/>
                        </a:rPr>
                        <a:t>Provide guidelines for conducting measurement.</a:t>
                      </a:r>
                    </a:p>
                    <a:p>
                      <a:pPr marL="285750" indent="-285750">
                        <a:buFont typeface="Arial" panose="020B0604020202020204" pitchFamily="34" charset="0"/>
                        <a:buChar char="•"/>
                      </a:pPr>
                      <a:r>
                        <a:rPr lang="en-CA" sz="1500" b="0" baseline="0" dirty="0" smtClean="0">
                          <a:effectLst/>
                          <a:latin typeface="72"/>
                        </a:rPr>
                        <a:t>Emphasis the importance of funding research.</a:t>
                      </a:r>
                    </a:p>
                    <a:p>
                      <a:pPr marL="285750" indent="-285750">
                        <a:buFont typeface="Arial" panose="020B0604020202020204" pitchFamily="34" charset="0"/>
                        <a:buChar char="•"/>
                      </a:pPr>
                      <a:endParaRPr lang="en-US" sz="1500" b="0" dirty="0">
                        <a:effectLst/>
                        <a:latin typeface="72"/>
                      </a:endParaRP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spTree>
    <p:extLst>
      <p:ext uri="{BB962C8B-B14F-4D97-AF65-F5344CB8AC3E}">
        <p14:creationId xmlns:p14="http://schemas.microsoft.com/office/powerpoint/2010/main" val="233891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6787" y="1674196"/>
            <a:ext cx="10050629" cy="3293209"/>
          </a:xfrm>
          <a:prstGeom prst="rect">
            <a:avLst/>
          </a:prstGeom>
        </p:spPr>
        <p:txBody>
          <a:bodyPr wrap="square">
            <a:spAutoFit/>
          </a:bodyPr>
          <a:lstStyle/>
          <a:p>
            <a:pPr marL="285750" indent="-285750">
              <a:buFont typeface="Arial" panose="020B0604020202020204" pitchFamily="34" charset="0"/>
              <a:buChar char="•"/>
            </a:pPr>
            <a:r>
              <a:rPr lang="en-CA" sz="2400" dirty="0" smtClean="0"/>
              <a:t>No identified gaps or missing guidelines</a:t>
            </a:r>
          </a:p>
          <a:p>
            <a:pPr marL="285750" indent="-285750">
              <a:buFont typeface="Arial" panose="020B0604020202020204" pitchFamily="34" charset="0"/>
              <a:buChar char="•"/>
            </a:pPr>
            <a:r>
              <a:rPr lang="en-CA" sz="2400" dirty="0" smtClean="0"/>
              <a:t>Comments generally limited, but a few concerns identified by individuals:</a:t>
            </a:r>
            <a:endParaRPr lang="en-US" sz="2400" dirty="0" smtClean="0"/>
          </a:p>
          <a:p>
            <a:pPr marL="742950" lvl="1" indent="-285750">
              <a:buFont typeface="Arial" panose="020B0604020202020204" pitchFamily="34" charset="0"/>
              <a:buChar char="•"/>
            </a:pPr>
            <a:r>
              <a:rPr lang="en-US" sz="2000" dirty="0" smtClean="0"/>
              <a:t>Description of the biology of social connection (i.e., homeostasis model)</a:t>
            </a:r>
          </a:p>
          <a:p>
            <a:pPr marL="742950" lvl="1" indent="-285750">
              <a:buFont typeface="Arial" panose="020B0604020202020204" pitchFamily="34" charset="0"/>
              <a:buChar char="•"/>
            </a:pPr>
            <a:r>
              <a:rPr lang="en-CA" sz="2000" dirty="0" smtClean="0"/>
              <a:t>Good guidelines, but potentially difficult to accomplish.</a:t>
            </a:r>
          </a:p>
          <a:p>
            <a:pPr marL="742950" lvl="1" indent="-285750">
              <a:buFont typeface="Arial" panose="020B0604020202020204" pitchFamily="34" charset="0"/>
              <a:buChar char="•"/>
            </a:pPr>
            <a:r>
              <a:rPr lang="en-CA" sz="2000" dirty="0" smtClean="0"/>
              <a:t>More specificity to support implementation and execution of guidelines. </a:t>
            </a:r>
          </a:p>
          <a:p>
            <a:pPr marL="742950" lvl="1" indent="-285750">
              <a:buFont typeface="Arial" panose="020B0604020202020204" pitchFamily="34" charset="0"/>
              <a:buChar char="•"/>
            </a:pPr>
            <a:r>
              <a:rPr lang="en-CA" sz="2000" dirty="0" smtClean="0"/>
              <a:t>Tailoring is good for individuals, but less so for care providers/givers.</a:t>
            </a:r>
          </a:p>
          <a:p>
            <a:pPr marL="742950" lvl="1" indent="-285750">
              <a:buFont typeface="Arial" panose="020B0604020202020204" pitchFamily="34" charset="0"/>
              <a:buChar char="•"/>
            </a:pPr>
            <a:r>
              <a:rPr lang="en-CA" sz="2000" dirty="0" smtClean="0"/>
              <a:t>Guidelines focus on prevention, but what about those experiencing loneliness. </a:t>
            </a:r>
          </a:p>
          <a:p>
            <a:pPr marL="742950" lvl="1" indent="-285750">
              <a:buFont typeface="Arial" panose="020B0604020202020204" pitchFamily="34" charset="0"/>
              <a:buChar char="•"/>
            </a:pPr>
            <a:r>
              <a:rPr lang="en-CA" sz="2000" dirty="0" smtClean="0"/>
              <a:t>Important to note that communities can support individuals and individuals can support communities in execution of guidelines.</a:t>
            </a:r>
          </a:p>
          <a:p>
            <a:pPr marL="742950" lvl="1" indent="-285750">
              <a:buFont typeface="Arial" panose="020B0604020202020204" pitchFamily="34" charset="0"/>
              <a:buChar char="•"/>
            </a:pPr>
            <a:r>
              <a:rPr lang="en-CA" sz="2000" dirty="0" smtClean="0"/>
              <a:t>Concerns about language and tone (e.g., “woke-ness”)</a:t>
            </a:r>
          </a:p>
        </p:txBody>
      </p:sp>
      <p:sp>
        <p:nvSpPr>
          <p:cNvPr id="5" name="Rectangle 4"/>
          <p:cNvSpPr/>
          <p:nvPr/>
        </p:nvSpPr>
        <p:spPr>
          <a:xfrm>
            <a:off x="0" y="0"/>
            <a:ext cx="12192000" cy="14097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9404" y="453122"/>
            <a:ext cx="9392194" cy="646331"/>
          </a:xfrm>
          <a:prstGeom prst="rect">
            <a:avLst/>
          </a:prstGeom>
        </p:spPr>
        <p:txBody>
          <a:bodyPr wrap="square">
            <a:spAutoFit/>
          </a:bodyPr>
          <a:lstStyle/>
          <a:p>
            <a:pPr>
              <a:buFont typeface="Arial" panose="020B0604020202020204" pitchFamily="34" charset="0"/>
              <a:buNone/>
            </a:pPr>
            <a:r>
              <a:rPr lang="en-US" sz="3600" b="1" dirty="0" smtClean="0">
                <a:solidFill>
                  <a:schemeClr val="accent2"/>
                </a:solidFill>
                <a:latin typeface="72"/>
              </a:rPr>
              <a:t>General Comments &amp; What’s Missing?</a:t>
            </a:r>
            <a:endParaRPr lang="en-US" sz="3600" b="1" dirty="0">
              <a:solidFill>
                <a:schemeClr val="accent2"/>
              </a:solidFill>
              <a:latin typeface="72"/>
            </a:endParaRPr>
          </a:p>
        </p:txBody>
      </p:sp>
    </p:spTree>
    <p:extLst>
      <p:ext uri="{BB962C8B-B14F-4D97-AF65-F5344CB8AC3E}">
        <p14:creationId xmlns:p14="http://schemas.microsoft.com/office/powerpoint/2010/main" val="387777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rot="20837210">
            <a:off x="6367172" y="1354752"/>
            <a:ext cx="2883870" cy="3698980"/>
          </a:xfrm>
          <a:prstGeom prst="rect">
            <a:avLst/>
          </a:prstGeom>
          <a:ln w="38100">
            <a:solidFill>
              <a:schemeClr val="accent2"/>
            </a:solidFill>
          </a:ln>
        </p:spPr>
      </p:pic>
      <p:pic>
        <p:nvPicPr>
          <p:cNvPr id="10" name="Picture 9"/>
          <p:cNvPicPr>
            <a:picLocks noChangeAspect="1"/>
          </p:cNvPicPr>
          <p:nvPr/>
        </p:nvPicPr>
        <p:blipFill>
          <a:blip r:embed="rId3"/>
          <a:stretch>
            <a:fillRect/>
          </a:stretch>
        </p:blipFill>
        <p:spPr>
          <a:xfrm rot="858425">
            <a:off x="8725675" y="1623215"/>
            <a:ext cx="2832704" cy="3689103"/>
          </a:xfrm>
          <a:prstGeom prst="rect">
            <a:avLst/>
          </a:prstGeom>
          <a:ln w="38100">
            <a:solidFill>
              <a:schemeClr val="accent2"/>
            </a:solidFill>
          </a:ln>
        </p:spPr>
      </p:pic>
      <p:sp>
        <p:nvSpPr>
          <p:cNvPr id="4" name="Rectangle 3"/>
          <p:cNvSpPr/>
          <p:nvPr/>
        </p:nvSpPr>
        <p:spPr>
          <a:xfrm>
            <a:off x="0" y="-3029"/>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84922"/>
            <a:ext cx="5918200" cy="597307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2433" y="153394"/>
            <a:ext cx="5231112" cy="584775"/>
          </a:xfrm>
          <a:prstGeom prst="rect">
            <a:avLst/>
          </a:prstGeom>
          <a:noFill/>
        </p:spPr>
        <p:txBody>
          <a:bodyPr wrap="none" rtlCol="0">
            <a:spAutoFit/>
          </a:bodyPr>
          <a:lstStyle/>
          <a:p>
            <a:r>
              <a:rPr lang="en-CA" sz="3200" b="1" dirty="0" smtClean="0">
                <a:solidFill>
                  <a:schemeClr val="bg1"/>
                </a:solidFill>
              </a:rPr>
              <a:t>Future Delphi Study Activities</a:t>
            </a:r>
            <a:endParaRPr lang="en-US" sz="3200" b="1" dirty="0">
              <a:solidFill>
                <a:schemeClr val="bg1"/>
              </a:solidFill>
            </a:endParaRPr>
          </a:p>
        </p:txBody>
      </p:sp>
      <p:sp>
        <p:nvSpPr>
          <p:cNvPr id="8" name="Rectangle 7"/>
          <p:cNvSpPr/>
          <p:nvPr/>
        </p:nvSpPr>
        <p:spPr>
          <a:xfrm>
            <a:off x="596623" y="1051016"/>
            <a:ext cx="5080555" cy="5724644"/>
          </a:xfrm>
          <a:prstGeom prst="rect">
            <a:avLst/>
          </a:prstGeom>
        </p:spPr>
        <p:txBody>
          <a:bodyPr wrap="square">
            <a:spAutoFit/>
          </a:bodyPr>
          <a:lstStyle/>
          <a:p>
            <a:r>
              <a:rPr lang="en-CA" b="1" dirty="0" smtClean="0">
                <a:solidFill>
                  <a:schemeClr val="accent2"/>
                </a:solidFill>
                <a:latin typeface="Segoe UI" panose="020B0502040204020203" pitchFamily="34" charset="0"/>
                <a:ea typeface="Segoe UI Black" panose="020B0A02040204020203" pitchFamily="34" charset="0"/>
                <a:cs typeface="Segoe UI" panose="020B0502040204020203" pitchFamily="34" charset="0"/>
              </a:rPr>
              <a:t>Key Populations Focus groups</a:t>
            </a:r>
          </a:p>
          <a:p>
            <a:endParaRPr lang="en-CA" b="1" dirty="0" smtClean="0">
              <a:solidFill>
                <a:schemeClr val="accent2"/>
              </a:solidFill>
              <a:latin typeface="Segoe UI" panose="020B0502040204020203" pitchFamily="34" charset="0"/>
              <a:ea typeface="Segoe UI Black" panose="020B0A02040204020203" pitchFamily="34" charset="0"/>
              <a:cs typeface="Segoe UI" panose="020B0502040204020203" pitchFamily="34" charset="0"/>
            </a:endParaRPr>
          </a:p>
          <a:p>
            <a:pPr marL="285750" indent="-285750">
              <a:buFont typeface="Arial" panose="020B0604020202020204" pitchFamily="34" charset="0"/>
              <a:buChar char="•"/>
            </a:pPr>
            <a:r>
              <a:rPr lang="en-CA" dirty="0" smtClean="0">
                <a:latin typeface="Segoe UI" panose="020B0502040204020203" pitchFamily="34" charset="0"/>
                <a:ea typeface="Segoe UI Black" panose="020B0A02040204020203" pitchFamily="34" charset="0"/>
                <a:cs typeface="Segoe UI" panose="020B0502040204020203" pitchFamily="34" charset="0"/>
              </a:rPr>
              <a:t>To identify any red flags and additional considerations. </a:t>
            </a:r>
          </a:p>
          <a:p>
            <a:pPr marL="285750" indent="-285750">
              <a:buFont typeface="Arial" panose="020B0604020202020204" pitchFamily="34" charset="0"/>
              <a:buChar char="•"/>
            </a:pPr>
            <a:endParaRPr lang="en-CA" dirty="0" smtClean="0">
              <a:latin typeface="Segoe UI" panose="020B0502040204020203" pitchFamily="34" charset="0"/>
              <a:ea typeface="Segoe UI Black" panose="020B0A02040204020203" pitchFamily="34" charset="0"/>
              <a:cs typeface="Segoe UI" panose="020B0502040204020203" pitchFamily="34" charset="0"/>
            </a:endParaRPr>
          </a:p>
          <a:p>
            <a:r>
              <a:rPr lang="en-CA" b="1" dirty="0" smtClean="0">
                <a:solidFill>
                  <a:schemeClr val="accent2"/>
                </a:solidFill>
                <a:latin typeface="Segoe UI" panose="020B0502040204020203" pitchFamily="34" charset="0"/>
                <a:ea typeface="Segoe UI Black" panose="020B0A02040204020203" pitchFamily="34" charset="0"/>
                <a:cs typeface="Segoe UI" panose="020B0502040204020203" pitchFamily="34" charset="0"/>
              </a:rPr>
              <a:t>Focus Group and Key Informant Interviews</a:t>
            </a:r>
          </a:p>
          <a:p>
            <a:endParaRPr lang="en-CA" b="1" dirty="0" smtClean="0">
              <a:solidFill>
                <a:schemeClr val="accent2"/>
              </a:solidFill>
              <a:latin typeface="Segoe UI" panose="020B0502040204020203" pitchFamily="34" charset="0"/>
              <a:ea typeface="Segoe UI Black" panose="020B0A02040204020203" pitchFamily="34" charset="0"/>
              <a:cs typeface="Segoe UI" panose="020B0502040204020203" pitchFamily="34" charset="0"/>
            </a:endParaRPr>
          </a:p>
          <a:p>
            <a:pPr marL="285750" indent="-285750">
              <a:buFont typeface="Arial" panose="020B0604020202020204" pitchFamily="34" charset="0"/>
              <a:buChar char="•"/>
            </a:pPr>
            <a:r>
              <a:rPr lang="en-CA" dirty="0" smtClean="0">
                <a:latin typeface="Segoe UI" panose="020B0502040204020203" pitchFamily="34" charset="0"/>
                <a:ea typeface="Segoe UI Black" panose="020B0A02040204020203" pitchFamily="34" charset="0"/>
                <a:cs typeface="Segoe UI" panose="020B0502040204020203" pitchFamily="34" charset="0"/>
              </a:rPr>
              <a:t>To discuss potential changes and finalize wording/</a:t>
            </a:r>
          </a:p>
          <a:p>
            <a:pPr marL="285750" indent="-285750">
              <a:buFont typeface="Arial" panose="020B0604020202020204" pitchFamily="34" charset="0"/>
              <a:buChar char="•"/>
            </a:pPr>
            <a:endParaRPr lang="en-CA" dirty="0" smtClean="0">
              <a:latin typeface="Segoe UI" panose="020B0502040204020203" pitchFamily="34" charset="0"/>
              <a:ea typeface="Segoe UI Black" panose="020B0A02040204020203" pitchFamily="34" charset="0"/>
              <a:cs typeface="Segoe UI" panose="020B0502040204020203" pitchFamily="34" charset="0"/>
            </a:endParaRPr>
          </a:p>
          <a:p>
            <a:r>
              <a:rPr lang="en-CA" b="1" dirty="0" smtClean="0">
                <a:solidFill>
                  <a:schemeClr val="accent2"/>
                </a:solidFill>
                <a:latin typeface="Segoe UI" panose="020B0502040204020203" pitchFamily="34" charset="0"/>
                <a:ea typeface="Segoe UI Black" panose="020B0A02040204020203" pitchFamily="34" charset="0"/>
                <a:cs typeface="Segoe UI" panose="020B0502040204020203" pitchFamily="34" charset="0"/>
              </a:rPr>
              <a:t>Fourth Round of Delphi Study</a:t>
            </a:r>
          </a:p>
          <a:p>
            <a:endParaRPr lang="en-CA" b="1" dirty="0" smtClean="0">
              <a:solidFill>
                <a:schemeClr val="accent2"/>
              </a:solidFill>
              <a:latin typeface="Segoe UI" panose="020B0502040204020203" pitchFamily="34" charset="0"/>
              <a:ea typeface="Segoe UI Black" panose="020B0A02040204020203" pitchFamily="34" charset="0"/>
              <a:cs typeface="Segoe UI" panose="020B0502040204020203" pitchFamily="34" charset="0"/>
            </a:endParaRPr>
          </a:p>
          <a:p>
            <a:pPr marL="285750" indent="-285750">
              <a:buFont typeface="Arial" panose="020B0604020202020204" pitchFamily="34" charset="0"/>
              <a:buChar char="•"/>
            </a:pPr>
            <a:r>
              <a:rPr lang="en-CA" dirty="0" smtClean="0">
                <a:latin typeface="Segoe UI" panose="020B0502040204020203" pitchFamily="34" charset="0"/>
                <a:ea typeface="Segoe UI Black" panose="020B0A02040204020203" pitchFamily="34" charset="0"/>
                <a:cs typeface="Segoe UI" panose="020B0502040204020203" pitchFamily="34" charset="0"/>
              </a:rPr>
              <a:t>Present finalized guidelines (individually or as a whole)</a:t>
            </a:r>
          </a:p>
          <a:p>
            <a:pPr marL="742950" lvl="1" indent="-285750">
              <a:buFont typeface="Arial" panose="020B0604020202020204" pitchFamily="34" charset="0"/>
              <a:buChar char="•"/>
            </a:pPr>
            <a:r>
              <a:rPr lang="en-CA" sz="1600" dirty="0" smtClean="0">
                <a:latin typeface="Segoe UI" panose="020B0502040204020203" pitchFamily="34" charset="0"/>
                <a:ea typeface="Segoe UI Black" panose="020B0A02040204020203" pitchFamily="34" charset="0"/>
                <a:cs typeface="Segoe UI" panose="020B0502040204020203" pitchFamily="34" charset="0"/>
              </a:rPr>
              <a:t>Assess support</a:t>
            </a:r>
          </a:p>
          <a:p>
            <a:pPr marL="742950" lvl="1" indent="-285750">
              <a:buFont typeface="Arial" panose="020B0604020202020204" pitchFamily="34" charset="0"/>
              <a:buChar char="•"/>
            </a:pPr>
            <a:r>
              <a:rPr lang="en-CA" sz="1600" b="1" dirty="0" smtClean="0">
                <a:latin typeface="Segoe UI" panose="020B0502040204020203" pitchFamily="34" charset="0"/>
                <a:ea typeface="Segoe UI Black" panose="020B0A02040204020203" pitchFamily="34" charset="0"/>
                <a:cs typeface="Segoe UI" panose="020B0502040204020203" pitchFamily="34" charset="0"/>
              </a:rPr>
              <a:t>Assess Confidence </a:t>
            </a:r>
            <a:r>
              <a:rPr lang="en-CA" sz="1600" dirty="0" smtClean="0">
                <a:latin typeface="Segoe UI" panose="020B0502040204020203" pitchFamily="34" charset="0"/>
                <a:ea typeface="Segoe UI Black" panose="020B0A02040204020203" pitchFamily="34" charset="0"/>
                <a:cs typeface="Segoe UI" panose="020B0502040204020203" pitchFamily="34" charset="0"/>
              </a:rPr>
              <a:t>(e.g., rate likelihood of additional information resulting in revocation of guideline) </a:t>
            </a:r>
          </a:p>
          <a:p>
            <a:pPr marL="742950" lvl="1" indent="-285750">
              <a:buFont typeface="Arial" panose="020B0604020202020204" pitchFamily="34" charset="0"/>
              <a:buChar char="•"/>
            </a:pPr>
            <a:r>
              <a:rPr lang="en-CA" sz="1600" dirty="0" smtClean="0">
                <a:latin typeface="Segoe UI" panose="020B0502040204020203" pitchFamily="34" charset="0"/>
                <a:ea typeface="Segoe UI Black" panose="020B0A02040204020203" pitchFamily="34" charset="0"/>
                <a:cs typeface="Segoe UI" panose="020B0502040204020203" pitchFamily="34" charset="0"/>
              </a:rPr>
              <a:t>Managing Attrition (Numbers declining as of last ~90 to ~80). </a:t>
            </a:r>
            <a:endParaRPr lang="en-CA" dirty="0" smtClean="0">
              <a:latin typeface="Segoe UI" panose="020B0502040204020203" pitchFamily="34" charset="0"/>
              <a:ea typeface="Segoe UI Black" panose="020B0A02040204020203" pitchFamily="34" charset="0"/>
              <a:cs typeface="Segoe UI" panose="020B0502040204020203" pitchFamily="34" charset="0"/>
            </a:endParaRPr>
          </a:p>
          <a:p>
            <a:pPr marL="285750" indent="-285750">
              <a:buFont typeface="Arial" panose="020B0604020202020204" pitchFamily="34" charset="0"/>
              <a:buChar char="•"/>
            </a:pPr>
            <a:endParaRPr lang="en-CA" dirty="0" smtClean="0">
              <a:latin typeface="Segoe UI" panose="020B0502040204020203" pitchFamily="34" charset="0"/>
              <a:ea typeface="Segoe UI Black" panose="020B0A02040204020203" pitchFamily="34" charset="0"/>
              <a:cs typeface="Segoe UI" panose="020B0502040204020203" pitchFamily="34" charset="0"/>
            </a:endParaRPr>
          </a:p>
        </p:txBody>
      </p:sp>
      <p:pic>
        <p:nvPicPr>
          <p:cNvPr id="9" name="Picture 8"/>
          <p:cNvPicPr>
            <a:picLocks noChangeAspect="1"/>
          </p:cNvPicPr>
          <p:nvPr/>
        </p:nvPicPr>
        <p:blipFill>
          <a:blip r:embed="rId4"/>
          <a:stretch>
            <a:fillRect/>
          </a:stretch>
        </p:blipFill>
        <p:spPr>
          <a:xfrm>
            <a:off x="6997700" y="4641600"/>
            <a:ext cx="3885922" cy="1744581"/>
          </a:xfrm>
          <a:prstGeom prst="rect">
            <a:avLst/>
          </a:prstGeom>
          <a:ln w="38100">
            <a:solidFill>
              <a:schemeClr val="accent2"/>
            </a:solidFill>
          </a:ln>
        </p:spPr>
      </p:pic>
    </p:spTree>
    <p:extLst>
      <p:ext uri="{BB962C8B-B14F-4D97-AF65-F5344CB8AC3E}">
        <p14:creationId xmlns:p14="http://schemas.microsoft.com/office/powerpoint/2010/main" val="11486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30"/>
            <a:ext cx="12192000" cy="68610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16100" y="2272043"/>
            <a:ext cx="9334500" cy="923330"/>
          </a:xfrm>
          <a:prstGeom prst="rect">
            <a:avLst/>
          </a:prstGeom>
        </p:spPr>
        <p:txBody>
          <a:bodyPr wrap="square">
            <a:spAutoFit/>
          </a:bodyPr>
          <a:lstStyle/>
          <a:p>
            <a:pPr>
              <a:buFont typeface="Arial" panose="020B0604020202020204" pitchFamily="34" charset="0"/>
              <a:buNone/>
            </a:pPr>
            <a:r>
              <a:rPr lang="en-US" sz="5400" b="1" dirty="0" smtClean="0">
                <a:solidFill>
                  <a:schemeClr val="bg1"/>
                </a:solidFill>
                <a:latin typeface="Segoe UI Black" panose="020B0A02040204020203" pitchFamily="34" charset="0"/>
                <a:ea typeface="Segoe UI Black" panose="020B0A02040204020203" pitchFamily="34" charset="0"/>
              </a:rPr>
              <a:t>Thank you!</a:t>
            </a:r>
            <a:endParaRPr lang="en-US" sz="5400" b="1" dirty="0">
              <a:solidFill>
                <a:schemeClr val="bg1"/>
              </a:solidFill>
              <a:latin typeface="Segoe UI Black" panose="020B0A02040204020203" pitchFamily="34" charset="0"/>
              <a:ea typeface="Segoe UI Black" panose="020B0A02040204020203" pitchFamily="34" charset="0"/>
            </a:endParaRPr>
          </a:p>
        </p:txBody>
      </p:sp>
      <p:cxnSp>
        <p:nvCxnSpPr>
          <p:cNvPr id="7" name="Straight Connector 6"/>
          <p:cNvCxnSpPr/>
          <p:nvPr/>
        </p:nvCxnSpPr>
        <p:spPr>
          <a:xfrm>
            <a:off x="1320800" y="777757"/>
            <a:ext cx="0" cy="529945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16100" y="3195373"/>
            <a:ext cx="9334500" cy="646331"/>
          </a:xfrm>
          <a:prstGeom prst="rect">
            <a:avLst/>
          </a:prstGeom>
        </p:spPr>
        <p:txBody>
          <a:bodyPr wrap="square">
            <a:spAutoFit/>
          </a:bodyPr>
          <a:lstStyle/>
          <a:p>
            <a:pPr>
              <a:buFont typeface="Arial" panose="020B0604020202020204" pitchFamily="34" charset="0"/>
              <a:buNone/>
            </a:pPr>
            <a:r>
              <a:rPr lang="en-US" sz="36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Email </a:t>
            </a:r>
            <a:r>
              <a:rPr lang="en-US" sz="36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hlinkClick r:id="rId2"/>
              </a:rPr>
              <a:t>kcard@sfu.ca</a:t>
            </a:r>
            <a:r>
              <a:rPr lang="en-US" sz="3600" b="1" dirty="0" smtClean="0">
                <a:solidFill>
                  <a:schemeClr val="bg1"/>
                </a:solidFill>
                <a:latin typeface="Segoe UI" panose="020B0502040204020203" pitchFamily="34" charset="0"/>
                <a:ea typeface="Segoe UI Black" panose="020B0A02040204020203" pitchFamily="34" charset="0"/>
                <a:cs typeface="Segoe UI" panose="020B0502040204020203" pitchFamily="34" charset="0"/>
              </a:rPr>
              <a:t> for any follow-up. </a:t>
            </a:r>
            <a:endParaRPr lang="en-US" sz="3600" b="1"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346597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273800" y="884922"/>
            <a:ext cx="5918200" cy="597307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029"/>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66494" y="2759863"/>
            <a:ext cx="4406833" cy="1754326"/>
          </a:xfrm>
          <a:prstGeom prst="rect">
            <a:avLst/>
          </a:prstGeom>
        </p:spPr>
        <p:txBody>
          <a:bodyPr wrap="square">
            <a:spAutoFit/>
          </a:bodyPr>
          <a:lstStyle/>
          <a:p>
            <a:r>
              <a:rPr lang="en-CA" b="1" dirty="0" smtClean="0">
                <a:solidFill>
                  <a:schemeClr val="accent2"/>
                </a:solidFill>
                <a:latin typeface="Segoe UI" panose="020B0502040204020203" pitchFamily="34" charset="0"/>
                <a:ea typeface="Segoe UI Black" panose="020B0A02040204020203" pitchFamily="34" charset="0"/>
                <a:cs typeface="Segoe UI" panose="020B0502040204020203" pitchFamily="34" charset="0"/>
              </a:rPr>
              <a:t>Feedback can be addressed through:</a:t>
            </a:r>
          </a:p>
          <a:p>
            <a:endParaRPr lang="en-CA" b="1" dirty="0" smtClean="0">
              <a:solidFill>
                <a:schemeClr val="accent2"/>
              </a:solidFill>
              <a:latin typeface="Segoe UI" panose="020B0502040204020203" pitchFamily="34" charset="0"/>
              <a:ea typeface="Segoe UI Black" panose="020B0A02040204020203" pitchFamily="34" charset="0"/>
              <a:cs typeface="Segoe UI" panose="020B0502040204020203" pitchFamily="34" charset="0"/>
            </a:endParaRPr>
          </a:p>
          <a:p>
            <a:pPr marL="285750" indent="-285750">
              <a:buFont typeface="Arial" panose="020B0604020202020204" pitchFamily="34" charset="0"/>
              <a:buChar char="•"/>
            </a:pPr>
            <a:r>
              <a:rPr lang="en-CA" dirty="0" smtClean="0">
                <a:latin typeface="Segoe UI" panose="020B0502040204020203" pitchFamily="34" charset="0"/>
                <a:ea typeface="Segoe UI Black" panose="020B0A02040204020203" pitchFamily="34" charset="0"/>
                <a:cs typeface="Segoe UI" panose="020B0502040204020203" pitchFamily="34" charset="0"/>
              </a:rPr>
              <a:t>Revising Guidelines &amp; Sub guidelines</a:t>
            </a:r>
          </a:p>
          <a:p>
            <a:pPr marL="285750" indent="-285750">
              <a:buFont typeface="Arial" panose="020B0604020202020204" pitchFamily="34" charset="0"/>
              <a:buChar char="•"/>
            </a:pPr>
            <a:r>
              <a:rPr lang="en-CA" dirty="0" smtClean="0">
                <a:latin typeface="Segoe UI" panose="020B0502040204020203" pitchFamily="34" charset="0"/>
                <a:ea typeface="Segoe UI Black" panose="020B0A02040204020203" pitchFamily="34" charset="0"/>
                <a:cs typeface="Segoe UI" panose="020B0502040204020203" pitchFamily="34" charset="0"/>
              </a:rPr>
              <a:t>Rationale / Supporting evidence</a:t>
            </a:r>
          </a:p>
          <a:p>
            <a:pPr marL="285750" indent="-285750">
              <a:buFont typeface="Arial" panose="020B0604020202020204" pitchFamily="34" charset="0"/>
              <a:buChar char="•"/>
            </a:pPr>
            <a:r>
              <a:rPr lang="en-CA" dirty="0" smtClean="0">
                <a:latin typeface="Segoe UI" panose="020B0502040204020203" pitchFamily="34" charset="0"/>
                <a:ea typeface="Segoe UI Black" panose="020B0A02040204020203" pitchFamily="34" charset="0"/>
                <a:cs typeface="Segoe UI" panose="020B0502040204020203" pitchFamily="34" charset="0"/>
              </a:rPr>
              <a:t>Additional Considerations</a:t>
            </a:r>
          </a:p>
          <a:p>
            <a:pPr marL="285750" indent="-285750">
              <a:buFont typeface="Arial" panose="020B0604020202020204" pitchFamily="34" charset="0"/>
              <a:buChar char="•"/>
            </a:pPr>
            <a:endParaRPr lang="en-CA" dirty="0" smtClean="0">
              <a:latin typeface="Segoe UI" panose="020B0502040204020203" pitchFamily="34" charset="0"/>
              <a:ea typeface="Segoe UI Black" panose="020B0A02040204020203" pitchFamily="34" charset="0"/>
              <a:cs typeface="Segoe UI" panose="020B0502040204020203" pitchFamily="34" charset="0"/>
            </a:endParaRPr>
          </a:p>
        </p:txBody>
      </p:sp>
      <p:pic>
        <p:nvPicPr>
          <p:cNvPr id="9" name="Picture 8"/>
          <p:cNvPicPr>
            <a:picLocks noChangeAspect="1"/>
          </p:cNvPicPr>
          <p:nvPr/>
        </p:nvPicPr>
        <p:blipFill>
          <a:blip r:embed="rId2"/>
          <a:stretch>
            <a:fillRect/>
          </a:stretch>
        </p:blipFill>
        <p:spPr>
          <a:xfrm>
            <a:off x="465899" y="1039178"/>
            <a:ext cx="5344612" cy="3437504"/>
          </a:xfrm>
          <a:prstGeom prst="rect">
            <a:avLst/>
          </a:prstGeom>
        </p:spPr>
      </p:pic>
      <p:sp>
        <p:nvSpPr>
          <p:cNvPr id="10" name="TextBox 9"/>
          <p:cNvSpPr txBox="1"/>
          <p:nvPr/>
        </p:nvSpPr>
        <p:spPr>
          <a:xfrm>
            <a:off x="146855" y="174289"/>
            <a:ext cx="8967456" cy="584775"/>
          </a:xfrm>
          <a:prstGeom prst="rect">
            <a:avLst/>
          </a:prstGeom>
          <a:noFill/>
        </p:spPr>
        <p:txBody>
          <a:bodyPr wrap="none" rtlCol="0">
            <a:spAutoFit/>
          </a:bodyPr>
          <a:lstStyle/>
          <a:p>
            <a:pPr algn="ctr"/>
            <a:r>
              <a:rPr lang="en-CA" sz="3200" b="1" dirty="0" smtClean="0">
                <a:solidFill>
                  <a:schemeClr val="bg1"/>
                </a:solidFill>
              </a:rPr>
              <a:t>Options for Addressing Feedback from Round Three</a:t>
            </a:r>
            <a:endParaRPr lang="en-US" sz="3200" b="1" dirty="0">
              <a:solidFill>
                <a:schemeClr val="bg1"/>
              </a:solidFill>
            </a:endParaRPr>
          </a:p>
        </p:txBody>
      </p:sp>
      <p:pic>
        <p:nvPicPr>
          <p:cNvPr id="6" name="Picture 5"/>
          <p:cNvPicPr>
            <a:picLocks noChangeAspect="1"/>
          </p:cNvPicPr>
          <p:nvPr/>
        </p:nvPicPr>
        <p:blipFill>
          <a:blip r:embed="rId3"/>
          <a:stretch>
            <a:fillRect/>
          </a:stretch>
        </p:blipFill>
        <p:spPr>
          <a:xfrm>
            <a:off x="539152" y="4262673"/>
            <a:ext cx="5195497" cy="2236732"/>
          </a:xfrm>
          <a:prstGeom prst="rect">
            <a:avLst/>
          </a:prstGeom>
        </p:spPr>
      </p:pic>
    </p:spTree>
    <p:extLst>
      <p:ext uri="{BB962C8B-B14F-4D97-AF65-F5344CB8AC3E}">
        <p14:creationId xmlns:p14="http://schemas.microsoft.com/office/powerpoint/2010/main" val="284349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84922"/>
            <a:ext cx="6794500" cy="597307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029"/>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51287" y="2869924"/>
            <a:ext cx="3403413" cy="2862322"/>
          </a:xfrm>
          <a:prstGeom prst="rect">
            <a:avLst/>
          </a:prstGeom>
        </p:spPr>
        <p:txBody>
          <a:bodyPr wrap="square">
            <a:spAutoFit/>
          </a:bodyPr>
          <a:lstStyle/>
          <a:p>
            <a:r>
              <a:rPr lang="en-CA" sz="2000" i="1" dirty="0" smtClean="0"/>
              <a:t>Among Raters</a:t>
            </a:r>
          </a:p>
          <a:p>
            <a:endParaRPr lang="en-CA" sz="2000" i="1" dirty="0" smtClean="0"/>
          </a:p>
          <a:p>
            <a:endParaRPr lang="en-CA" sz="2000" i="1" dirty="0"/>
          </a:p>
          <a:p>
            <a:r>
              <a:rPr lang="en-CA" sz="2000" i="1" dirty="0" smtClean="0"/>
              <a:t>Among Participants</a:t>
            </a:r>
          </a:p>
          <a:p>
            <a:endParaRPr lang="en-CA" sz="2000" i="1" dirty="0" smtClean="0"/>
          </a:p>
          <a:p>
            <a:endParaRPr lang="en-CA" sz="2000" i="1" dirty="0"/>
          </a:p>
          <a:p>
            <a:r>
              <a:rPr lang="en-CA" sz="2000" i="1" dirty="0" smtClean="0"/>
              <a:t>Among Experts with “High” Self-Rated Domain Knowledge</a:t>
            </a:r>
          </a:p>
          <a:p>
            <a:endParaRPr lang="en-CA" sz="2000" i="1" dirty="0" smtClean="0"/>
          </a:p>
        </p:txBody>
      </p:sp>
      <p:sp>
        <p:nvSpPr>
          <p:cNvPr id="14" name="Rectangle 13"/>
          <p:cNvSpPr/>
          <p:nvPr/>
        </p:nvSpPr>
        <p:spPr>
          <a:xfrm>
            <a:off x="650794" y="1564886"/>
            <a:ext cx="9392194" cy="830997"/>
          </a:xfrm>
          <a:prstGeom prst="rect">
            <a:avLst/>
          </a:prstGeom>
        </p:spPr>
        <p:txBody>
          <a:bodyPr wrap="square">
            <a:spAutoFit/>
          </a:bodyPr>
          <a:lstStyle/>
          <a:p>
            <a:pPr>
              <a:buFont typeface="Arial" panose="020B0604020202020204" pitchFamily="34" charset="0"/>
              <a:buNone/>
            </a:pPr>
            <a:r>
              <a:rPr lang="en-US" sz="4800" b="1" dirty="0" smtClean="0">
                <a:solidFill>
                  <a:schemeClr val="accent2"/>
                </a:solidFill>
                <a:latin typeface="Segoe UI Black" panose="020B0A02040204020203" pitchFamily="34" charset="0"/>
                <a:ea typeface="Segoe UI Black" panose="020B0A02040204020203" pitchFamily="34" charset="0"/>
              </a:rPr>
              <a:t>Pass Criteria</a:t>
            </a:r>
            <a:endParaRPr lang="en-US" sz="4800" b="1" dirty="0">
              <a:solidFill>
                <a:schemeClr val="accent2"/>
              </a:solidFill>
              <a:latin typeface="Segoe UI Black" panose="020B0A02040204020203" pitchFamily="34" charset="0"/>
              <a:ea typeface="Segoe UI Black" panose="020B0A02040204020203" pitchFamily="34" charset="0"/>
            </a:endParaRPr>
          </a:p>
        </p:txBody>
      </p:sp>
      <p:sp>
        <p:nvSpPr>
          <p:cNvPr id="15" name="Rectangle 14"/>
          <p:cNvSpPr/>
          <p:nvPr/>
        </p:nvSpPr>
        <p:spPr>
          <a:xfrm>
            <a:off x="732547" y="2481977"/>
            <a:ext cx="1636987" cy="923330"/>
          </a:xfrm>
          <a:prstGeom prst="rect">
            <a:avLst/>
          </a:prstGeom>
        </p:spPr>
        <p:txBody>
          <a:bodyPr wrap="none">
            <a:spAutoFit/>
          </a:bodyPr>
          <a:lstStyle/>
          <a:p>
            <a:pPr algn="ctr"/>
            <a:r>
              <a:rPr lang="en-CA" sz="5400" b="1" dirty="0" smtClean="0">
                <a:solidFill>
                  <a:schemeClr val="accent2">
                    <a:lumMod val="60000"/>
                    <a:lumOff val="40000"/>
                  </a:schemeClr>
                </a:solidFill>
                <a:latin typeface="Segoe UI Black" panose="020B0A02040204020203" pitchFamily="34" charset="0"/>
                <a:ea typeface="Segoe UI Black" panose="020B0A02040204020203" pitchFamily="34" charset="0"/>
              </a:rPr>
              <a:t>80%</a:t>
            </a:r>
            <a:endParaRPr lang="en-US" sz="5400" b="1" dirty="0">
              <a:solidFill>
                <a:schemeClr val="accent2">
                  <a:lumMod val="60000"/>
                  <a:lumOff val="40000"/>
                </a:schemeClr>
              </a:solidFill>
              <a:latin typeface="Segoe UI Black" panose="020B0A02040204020203" pitchFamily="34" charset="0"/>
              <a:ea typeface="Segoe UI Black" panose="020B0A02040204020203" pitchFamily="34" charset="0"/>
            </a:endParaRPr>
          </a:p>
        </p:txBody>
      </p:sp>
      <p:sp>
        <p:nvSpPr>
          <p:cNvPr id="16" name="Rectangle 15"/>
          <p:cNvSpPr/>
          <p:nvPr/>
        </p:nvSpPr>
        <p:spPr>
          <a:xfrm>
            <a:off x="732547" y="3537166"/>
            <a:ext cx="1636987" cy="923330"/>
          </a:xfrm>
          <a:prstGeom prst="rect">
            <a:avLst/>
          </a:prstGeom>
        </p:spPr>
        <p:txBody>
          <a:bodyPr wrap="none">
            <a:spAutoFit/>
          </a:bodyPr>
          <a:lstStyle/>
          <a:p>
            <a:pPr algn="ctr"/>
            <a:r>
              <a:rPr lang="en-CA" sz="5400" b="1" dirty="0" smtClean="0">
                <a:solidFill>
                  <a:schemeClr val="accent2">
                    <a:lumMod val="60000"/>
                    <a:lumOff val="40000"/>
                  </a:schemeClr>
                </a:solidFill>
                <a:latin typeface="Segoe UI Black" panose="020B0A02040204020203" pitchFamily="34" charset="0"/>
                <a:ea typeface="Segoe UI Black" panose="020B0A02040204020203" pitchFamily="34" charset="0"/>
              </a:rPr>
              <a:t>75%</a:t>
            </a:r>
            <a:endParaRPr lang="en-US" sz="5400" b="1" dirty="0">
              <a:solidFill>
                <a:schemeClr val="accent2">
                  <a:lumMod val="60000"/>
                  <a:lumOff val="40000"/>
                </a:schemeClr>
              </a:solidFill>
              <a:latin typeface="Segoe UI Black" panose="020B0A02040204020203" pitchFamily="34" charset="0"/>
              <a:ea typeface="Segoe UI Black" panose="020B0A02040204020203" pitchFamily="34" charset="0"/>
            </a:endParaRPr>
          </a:p>
        </p:txBody>
      </p:sp>
      <p:sp>
        <p:nvSpPr>
          <p:cNvPr id="17" name="Rectangle 16"/>
          <p:cNvSpPr/>
          <p:nvPr/>
        </p:nvSpPr>
        <p:spPr>
          <a:xfrm>
            <a:off x="732546" y="4592355"/>
            <a:ext cx="1636987" cy="923330"/>
          </a:xfrm>
          <a:prstGeom prst="rect">
            <a:avLst/>
          </a:prstGeom>
        </p:spPr>
        <p:txBody>
          <a:bodyPr wrap="none">
            <a:spAutoFit/>
          </a:bodyPr>
          <a:lstStyle/>
          <a:p>
            <a:pPr algn="ctr"/>
            <a:r>
              <a:rPr lang="en-CA" sz="5400" b="1" dirty="0" smtClean="0">
                <a:solidFill>
                  <a:schemeClr val="accent2">
                    <a:lumMod val="60000"/>
                    <a:lumOff val="40000"/>
                  </a:schemeClr>
                </a:solidFill>
                <a:latin typeface="Segoe UI Black" panose="020B0A02040204020203" pitchFamily="34" charset="0"/>
                <a:ea typeface="Segoe UI Black" panose="020B0A02040204020203" pitchFamily="34" charset="0"/>
              </a:rPr>
              <a:t>85%</a:t>
            </a:r>
            <a:endParaRPr lang="en-US" sz="5400" b="1" dirty="0">
              <a:solidFill>
                <a:schemeClr val="accent2">
                  <a:lumMod val="60000"/>
                  <a:lumOff val="40000"/>
                </a:schemeClr>
              </a:solidFill>
              <a:latin typeface="Segoe UI Black" panose="020B0A02040204020203" pitchFamily="34" charset="0"/>
              <a:ea typeface="Segoe UI Black" panose="020B0A02040204020203" pitchFamily="34" charset="0"/>
            </a:endParaRPr>
          </a:p>
        </p:txBody>
      </p:sp>
      <p:sp>
        <p:nvSpPr>
          <p:cNvPr id="21" name="Rectangle 20"/>
          <p:cNvSpPr/>
          <p:nvPr/>
        </p:nvSpPr>
        <p:spPr>
          <a:xfrm>
            <a:off x="8168208" y="3075501"/>
            <a:ext cx="2650084" cy="923330"/>
          </a:xfrm>
          <a:prstGeom prst="rect">
            <a:avLst/>
          </a:prstGeom>
        </p:spPr>
        <p:txBody>
          <a:bodyPr wrap="none">
            <a:spAutoFit/>
          </a:bodyPr>
          <a:lstStyle/>
          <a:p>
            <a:pPr algn="ctr"/>
            <a:r>
              <a:rPr lang="en-CA" sz="5400" b="1" dirty="0" smtClean="0">
                <a:solidFill>
                  <a:schemeClr val="accent2">
                    <a:lumMod val="60000"/>
                    <a:lumOff val="40000"/>
                  </a:schemeClr>
                </a:solidFill>
                <a:latin typeface="Segoe UI Black" panose="020B0A02040204020203" pitchFamily="34" charset="0"/>
                <a:ea typeface="Segoe UI Black" panose="020B0A02040204020203" pitchFamily="34" charset="0"/>
              </a:rPr>
              <a:t>N = 82 </a:t>
            </a:r>
          </a:p>
        </p:txBody>
      </p:sp>
      <p:sp>
        <p:nvSpPr>
          <p:cNvPr id="22" name="Rectangle 21"/>
          <p:cNvSpPr/>
          <p:nvPr/>
        </p:nvSpPr>
        <p:spPr>
          <a:xfrm>
            <a:off x="7961741" y="3930460"/>
            <a:ext cx="3063018" cy="646331"/>
          </a:xfrm>
          <a:prstGeom prst="rect">
            <a:avLst/>
          </a:prstGeom>
        </p:spPr>
        <p:txBody>
          <a:bodyPr wrap="none">
            <a:spAutoFit/>
          </a:bodyPr>
          <a:lstStyle/>
          <a:p>
            <a:pPr algn="ctr"/>
            <a:r>
              <a:rPr lang="en-CA" dirty="0" smtClean="0">
                <a:latin typeface="Segoe UI" panose="020B0502040204020203" pitchFamily="34" charset="0"/>
                <a:ea typeface="Segoe UI Black" panose="020B0A02040204020203" pitchFamily="34" charset="0"/>
                <a:cs typeface="Segoe UI" panose="020B0502040204020203" pitchFamily="34" charset="0"/>
              </a:rPr>
              <a:t>Number of Experts </a:t>
            </a:r>
            <a:br>
              <a:rPr lang="en-CA" dirty="0" smtClean="0">
                <a:latin typeface="Segoe UI" panose="020B0502040204020203" pitchFamily="34" charset="0"/>
                <a:ea typeface="Segoe UI Black" panose="020B0A02040204020203" pitchFamily="34" charset="0"/>
                <a:cs typeface="Segoe UI" panose="020B0502040204020203" pitchFamily="34" charset="0"/>
              </a:rPr>
            </a:br>
            <a:r>
              <a:rPr lang="en-CA" dirty="0" smtClean="0">
                <a:latin typeface="Segoe UI" panose="020B0502040204020203" pitchFamily="34" charset="0"/>
                <a:ea typeface="Segoe UI Black" panose="020B0A02040204020203" pitchFamily="34" charset="0"/>
                <a:cs typeface="Segoe UI" panose="020B0502040204020203" pitchFamily="34" charset="0"/>
              </a:rPr>
              <a:t>Participating in Round Three</a:t>
            </a:r>
          </a:p>
        </p:txBody>
      </p:sp>
    </p:spTree>
    <p:extLst>
      <p:ext uri="{BB962C8B-B14F-4D97-AF65-F5344CB8AC3E}">
        <p14:creationId xmlns:p14="http://schemas.microsoft.com/office/powerpoint/2010/main" val="224545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4922"/>
            <a:ext cx="12192000" cy="19378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80152827"/>
              </p:ext>
            </p:extLst>
          </p:nvPr>
        </p:nvGraphicFramePr>
        <p:xfrm>
          <a:off x="838200" y="1261755"/>
          <a:ext cx="10515600" cy="1204628"/>
        </p:xfrm>
        <a:graphic>
          <a:graphicData uri="http://schemas.openxmlformats.org/drawingml/2006/table">
            <a:tbl>
              <a:tblPr/>
              <a:tblGrid>
                <a:gridCol w="1051560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a:solidFill>
                            <a:schemeClr val="accent2"/>
                          </a:solidFill>
                          <a:effectLst/>
                          <a:latin typeface="72"/>
                        </a:rPr>
                        <a:t>Guideline 1: Make social connection a priority throughout your life</a:t>
                      </a:r>
                      <a:r>
                        <a:rPr lang="en-US" sz="1800" b="1" dirty="0" smtClean="0">
                          <a:solidFill>
                            <a:schemeClr val="accent2"/>
                          </a:solidFill>
                          <a:effectLst/>
                          <a:latin typeface="72"/>
                        </a:rPr>
                        <a:t>.</a:t>
                      </a:r>
                    </a:p>
                    <a:p>
                      <a:pPr>
                        <a:buFont typeface="Arial" panose="020B0604020202020204" pitchFamily="34" charset="0"/>
                        <a:buNone/>
                      </a:pP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Social </a:t>
                      </a:r>
                      <a:r>
                        <a:rPr lang="en-US" sz="1500" b="0" dirty="0">
                          <a:effectLst/>
                          <a:latin typeface="72"/>
                        </a:rPr>
                        <a:t>connection is a basic human need for people of all </a:t>
                      </a:r>
                      <a:r>
                        <a:rPr lang="en-US" sz="1500" b="0" dirty="0" smtClean="0">
                          <a:effectLst/>
                          <a:latin typeface="72"/>
                        </a:rPr>
                        <a:t>ages.</a:t>
                      </a:r>
                    </a:p>
                    <a:p>
                      <a:pPr marL="285750" indent="-285750">
                        <a:buFont typeface="Arial" panose="020B0604020202020204" pitchFamily="34" charset="0"/>
                        <a:buChar char="•"/>
                      </a:pPr>
                      <a:r>
                        <a:rPr lang="en-US" sz="1500" b="0" dirty="0" smtClean="0">
                          <a:effectLst/>
                          <a:latin typeface="72"/>
                        </a:rPr>
                        <a:t>Try </a:t>
                      </a:r>
                      <a:r>
                        <a:rPr lang="en-US" sz="1500" b="0" dirty="0">
                          <a:effectLst/>
                          <a:latin typeface="72"/>
                        </a:rPr>
                        <a:t>to be thoughtful of how much and what types of social connection you need.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Meeting </a:t>
                      </a:r>
                      <a:r>
                        <a:rPr lang="en-US" sz="1500" b="0" dirty="0">
                          <a:effectLst/>
                          <a:latin typeface="72"/>
                        </a:rPr>
                        <a:t>your social needs often requires effort and intentionality.</a:t>
                      </a: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9" name="Group 8"/>
          <p:cNvGrpSpPr/>
          <p:nvPr/>
        </p:nvGrpSpPr>
        <p:grpSpPr>
          <a:xfrm>
            <a:off x="0" y="-16778"/>
            <a:ext cx="12192000" cy="911371"/>
            <a:chOff x="0" y="2226112"/>
            <a:chExt cx="12192000" cy="911371"/>
          </a:xfrm>
        </p:grpSpPr>
        <p:sp>
          <p:nvSpPr>
            <p:cNvPr id="10" name="Rectangle 9"/>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0182" y="2460098"/>
              <a:ext cx="1311578" cy="584775"/>
            </a:xfrm>
            <a:prstGeom prst="rect">
              <a:avLst/>
            </a:prstGeom>
            <a:noFill/>
          </p:spPr>
          <p:txBody>
            <a:bodyPr wrap="none" rtlCol="0">
              <a:spAutoFit/>
            </a:bodyPr>
            <a:lstStyle/>
            <a:p>
              <a:pPr algn="ctr"/>
              <a:r>
                <a:rPr lang="en-CA" sz="3200" b="1" dirty="0" smtClean="0">
                  <a:solidFill>
                    <a:schemeClr val="bg1"/>
                  </a:solidFill>
                </a:rPr>
                <a:t>97.5% </a:t>
              </a:r>
              <a:endParaRPr lang="en-US" sz="3200" b="1" dirty="0">
                <a:solidFill>
                  <a:schemeClr val="bg1"/>
                </a:solidFill>
              </a:endParaRPr>
            </a:p>
          </p:txBody>
        </p:sp>
        <p:sp>
          <p:nvSpPr>
            <p:cNvPr id="12" name="Rectangle 11"/>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3" name="TextBox 12"/>
            <p:cNvSpPr txBox="1"/>
            <p:nvPr/>
          </p:nvSpPr>
          <p:spPr>
            <a:xfrm>
              <a:off x="3509604" y="2465296"/>
              <a:ext cx="1311578" cy="584775"/>
            </a:xfrm>
            <a:prstGeom prst="rect">
              <a:avLst/>
            </a:prstGeom>
            <a:noFill/>
          </p:spPr>
          <p:txBody>
            <a:bodyPr wrap="none" rtlCol="0">
              <a:spAutoFit/>
            </a:bodyPr>
            <a:lstStyle/>
            <a:p>
              <a:pPr algn="ctr"/>
              <a:r>
                <a:rPr lang="en-CA" sz="3200" b="1" dirty="0" smtClean="0">
                  <a:solidFill>
                    <a:schemeClr val="bg1"/>
                  </a:solidFill>
                </a:rPr>
                <a:t>96.3% </a:t>
              </a:r>
              <a:endParaRPr lang="en-US" sz="3200" b="1" dirty="0">
                <a:solidFill>
                  <a:schemeClr val="bg1"/>
                </a:solidFill>
              </a:endParaRPr>
            </a:p>
          </p:txBody>
        </p:sp>
        <p:sp>
          <p:nvSpPr>
            <p:cNvPr id="14" name="Rectangle 13"/>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15" name="Rectangle 14"/>
            <p:cNvSpPr/>
            <p:nvPr/>
          </p:nvSpPr>
          <p:spPr>
            <a:xfrm>
              <a:off x="1328677"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16" name="Rectangle 15"/>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17" name="TextBox 16"/>
          <p:cNvSpPr txBox="1"/>
          <p:nvPr/>
        </p:nvSpPr>
        <p:spPr>
          <a:xfrm>
            <a:off x="8893514" y="208655"/>
            <a:ext cx="1311578" cy="584775"/>
          </a:xfrm>
          <a:prstGeom prst="rect">
            <a:avLst/>
          </a:prstGeom>
          <a:noFill/>
        </p:spPr>
        <p:txBody>
          <a:bodyPr wrap="none" rtlCol="0">
            <a:spAutoFit/>
          </a:bodyPr>
          <a:lstStyle/>
          <a:p>
            <a:pPr algn="ctr"/>
            <a:r>
              <a:rPr lang="en-CA" sz="3200" b="1" dirty="0" smtClean="0">
                <a:solidFill>
                  <a:schemeClr val="bg1"/>
                </a:solidFill>
              </a:rPr>
              <a:t>98.1% </a:t>
            </a:r>
            <a:endParaRPr lang="en-US" sz="3200" b="1" dirty="0">
              <a:solidFill>
                <a:schemeClr val="bg1"/>
              </a:solidFill>
            </a:endParaRPr>
          </a:p>
        </p:txBody>
      </p:sp>
      <p:sp>
        <p:nvSpPr>
          <p:cNvPr id="18" name="Rectangle 17"/>
          <p:cNvSpPr/>
          <p:nvPr/>
        </p:nvSpPr>
        <p:spPr>
          <a:xfrm>
            <a:off x="7686365" y="0"/>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19" name="Rectangle 18"/>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21" name="Half Frame 20"/>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lf Frame 21"/>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lf Frame 22"/>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903027570"/>
              </p:ext>
            </p:extLst>
          </p:nvPr>
        </p:nvGraphicFramePr>
        <p:xfrm>
          <a:off x="838198" y="2879777"/>
          <a:ext cx="10515601" cy="2576228"/>
        </p:xfrm>
        <a:graphic>
          <a:graphicData uri="http://schemas.openxmlformats.org/drawingml/2006/table">
            <a:tbl>
              <a:tblPr/>
              <a:tblGrid>
                <a:gridCol w="105156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Key Potential Revisions</a:t>
                      </a:r>
                      <a:endParaRPr lang="en-US" sz="1500" b="0" dirty="0" smtClean="0">
                        <a:solidFill>
                          <a:schemeClr val="tx1"/>
                        </a:solidFill>
                        <a:effectLst/>
                        <a:latin typeface="72"/>
                      </a:endParaRPr>
                    </a:p>
                    <a:p>
                      <a:pPr>
                        <a:buFont typeface="Arial" panose="020B0604020202020204" pitchFamily="34" charset="0"/>
                        <a:buNone/>
                      </a:pPr>
                      <a:endParaRPr lang="en-CA" sz="1500" b="0" dirty="0" smtClean="0">
                        <a:solidFill>
                          <a:schemeClr val="tx1"/>
                        </a:solidFill>
                        <a:effectLst/>
                        <a:latin typeface="72"/>
                      </a:endParaRPr>
                    </a:p>
                    <a:p>
                      <a:pPr marL="285750" indent="-285750">
                        <a:buFont typeface="Arial" panose="020B0604020202020204" pitchFamily="34" charset="0"/>
                        <a:buChar char="•"/>
                      </a:pPr>
                      <a:r>
                        <a:rPr lang="en-CA" sz="1500" b="0" dirty="0" smtClean="0">
                          <a:solidFill>
                            <a:schemeClr val="tx1"/>
                          </a:solidFill>
                          <a:effectLst/>
                          <a:latin typeface="72"/>
                        </a:rPr>
                        <a:t>Social connection is not a luxury,</a:t>
                      </a:r>
                      <a:r>
                        <a:rPr lang="en-CA" sz="1500" b="0" baseline="0" dirty="0" smtClean="0">
                          <a:solidFill>
                            <a:schemeClr val="tx1"/>
                          </a:solidFill>
                          <a:effectLst/>
                          <a:latin typeface="72"/>
                        </a:rPr>
                        <a:t> emphasize its fundamental importance including for survival and biological function.</a:t>
                      </a:r>
                      <a:endParaRPr lang="en-CA" sz="1500" b="0" dirty="0" smtClean="0">
                        <a:solidFill>
                          <a:schemeClr val="tx1"/>
                        </a:solidFill>
                        <a:effectLst/>
                        <a:latin typeface="72"/>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500" b="0" baseline="0" dirty="0" smtClean="0">
                          <a:solidFill>
                            <a:schemeClr val="tx1"/>
                          </a:solidFill>
                          <a:effectLst/>
                          <a:latin typeface="72"/>
                        </a:rPr>
                        <a:t>“How much” and “what types” are vague. Unpack these to add specificity or clarify this point to explain individual variations in need.</a:t>
                      </a:r>
                    </a:p>
                    <a:p>
                      <a:pPr marL="285750" indent="-285750">
                        <a:buFont typeface="Arial" panose="020B0604020202020204" pitchFamily="34" charset="0"/>
                        <a:buChar char="•"/>
                      </a:pPr>
                      <a:r>
                        <a:rPr lang="en-CA" sz="1500" b="0" dirty="0" smtClean="0">
                          <a:solidFill>
                            <a:schemeClr val="tx1"/>
                          </a:solidFill>
                          <a:effectLst/>
                          <a:latin typeface="72"/>
                        </a:rPr>
                        <a:t>People may require support to</a:t>
                      </a:r>
                      <a:r>
                        <a:rPr lang="en-CA" sz="1500" b="0" baseline="0" dirty="0" smtClean="0">
                          <a:solidFill>
                            <a:schemeClr val="tx1"/>
                          </a:solidFill>
                          <a:effectLst/>
                          <a:latin typeface="72"/>
                        </a:rPr>
                        <a:t> meet their social needs and we can assist them by providing that support.</a:t>
                      </a:r>
                    </a:p>
                    <a:p>
                      <a:pPr marL="285750" indent="-285750">
                        <a:buFont typeface="Arial" panose="020B0604020202020204" pitchFamily="34" charset="0"/>
                        <a:buChar char="•"/>
                      </a:pPr>
                      <a:r>
                        <a:rPr lang="en-CA" sz="1500" b="0" baseline="0" dirty="0" smtClean="0">
                          <a:solidFill>
                            <a:schemeClr val="tx1"/>
                          </a:solidFill>
                          <a:effectLst/>
                          <a:latin typeface="72"/>
                        </a:rPr>
                        <a:t>Make social connection a priority </a:t>
                      </a:r>
                      <a:r>
                        <a:rPr lang="en-CA" sz="1500" b="1" i="1" baseline="0" dirty="0" smtClean="0">
                          <a:solidFill>
                            <a:schemeClr val="tx1"/>
                          </a:solidFill>
                          <a:effectLst/>
                          <a:latin typeface="72"/>
                        </a:rPr>
                        <a:t>in all areas </a:t>
                      </a:r>
                      <a:r>
                        <a:rPr lang="en-CA" sz="1500" b="0" baseline="0" dirty="0" smtClean="0">
                          <a:solidFill>
                            <a:schemeClr val="tx1"/>
                          </a:solidFill>
                          <a:effectLst/>
                          <a:latin typeface="72"/>
                        </a:rPr>
                        <a:t>of your life</a:t>
                      </a:r>
                    </a:p>
                    <a:p>
                      <a:pPr marL="285750" indent="-285750">
                        <a:buFont typeface="Arial" panose="020B0604020202020204" pitchFamily="34" charset="0"/>
                        <a:buChar char="•"/>
                      </a:pPr>
                      <a:r>
                        <a:rPr lang="en-CA" sz="1500" b="0" baseline="0" dirty="0" smtClean="0">
                          <a:solidFill>
                            <a:schemeClr val="tx1"/>
                          </a:solidFill>
                          <a:effectLst/>
                          <a:latin typeface="72"/>
                        </a:rPr>
                        <a:t>Considerations regarding alone time and solitude.</a:t>
                      </a:r>
                    </a:p>
                    <a:p>
                      <a:pPr marL="285750" indent="-285750">
                        <a:buFont typeface="Arial" panose="020B0604020202020204" pitchFamily="34" charset="0"/>
                        <a:buChar char="•"/>
                      </a:pPr>
                      <a:r>
                        <a:rPr lang="en-CA" sz="1500" b="0" baseline="0" dirty="0" smtClean="0">
                          <a:solidFill>
                            <a:schemeClr val="tx1"/>
                          </a:solidFill>
                          <a:effectLst/>
                          <a:latin typeface="72"/>
                        </a:rPr>
                        <a:t>Considerations regarding ambiguous / harmful relationships.</a:t>
                      </a:r>
                    </a:p>
                    <a:p>
                      <a:pPr marL="285750" indent="-285750">
                        <a:buFont typeface="Arial" panose="020B0604020202020204" pitchFamily="34" charset="0"/>
                        <a:buChar char="•"/>
                      </a:pPr>
                      <a:r>
                        <a:rPr lang="en-CA" sz="1500" b="0" baseline="0" dirty="0" smtClean="0">
                          <a:solidFill>
                            <a:schemeClr val="tx1"/>
                          </a:solidFill>
                          <a:effectLst/>
                          <a:latin typeface="72"/>
                        </a:rPr>
                        <a:t>Social needs or social </a:t>
                      </a:r>
                      <a:r>
                        <a:rPr lang="en-CA" sz="1500" b="1" i="1" baseline="0" dirty="0" smtClean="0">
                          <a:solidFill>
                            <a:schemeClr val="tx1"/>
                          </a:solidFill>
                          <a:effectLst/>
                          <a:latin typeface="72"/>
                        </a:rPr>
                        <a:t>connection</a:t>
                      </a:r>
                      <a:r>
                        <a:rPr lang="en-CA" sz="1500" b="0" baseline="0" dirty="0" smtClean="0">
                          <a:solidFill>
                            <a:schemeClr val="tx1"/>
                          </a:solidFill>
                          <a:effectLst/>
                          <a:latin typeface="72"/>
                        </a:rPr>
                        <a:t> needs? </a:t>
                      </a:r>
                    </a:p>
                    <a:p>
                      <a:pPr marL="285750" indent="-285750">
                        <a:buFont typeface="Arial" panose="020B0604020202020204" pitchFamily="34" charset="0"/>
                        <a:buChar char="•"/>
                      </a:pPr>
                      <a:endParaRPr lang="en-CA" sz="1500" b="0" dirty="0" smtClean="0">
                        <a:solidFill>
                          <a:schemeClr val="tx1"/>
                        </a:solidFill>
                        <a:effectLst/>
                        <a:latin typeface="72"/>
                      </a:endParaRP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spTree>
    <p:extLst>
      <p:ext uri="{BB962C8B-B14F-4D97-AF65-F5344CB8AC3E}">
        <p14:creationId xmlns:p14="http://schemas.microsoft.com/office/powerpoint/2010/main" val="3810913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94593"/>
            <a:ext cx="12192000" cy="29198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94536030"/>
              </p:ext>
            </p:extLst>
          </p:nvPr>
        </p:nvGraphicFramePr>
        <p:xfrm>
          <a:off x="845971" y="1056059"/>
          <a:ext cx="10515600" cy="2576228"/>
        </p:xfrm>
        <a:graphic>
          <a:graphicData uri="http://schemas.openxmlformats.org/drawingml/2006/table">
            <a:tbl>
              <a:tblPr/>
              <a:tblGrid>
                <a:gridCol w="1051560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Guideline 2: Cultivate a positive social outlook and sense of self.</a:t>
                      </a:r>
                    </a:p>
                    <a:p>
                      <a:pPr>
                        <a:buFont typeface="Arial" panose="020B0604020202020204" pitchFamily="34" charset="0"/>
                        <a:buNone/>
                      </a:pPr>
                      <a:r>
                        <a:rPr lang="en-US" sz="1500" b="1" dirty="0" smtClean="0">
                          <a:effectLst/>
                          <a:latin typeface="72"/>
                        </a:rPr>
                        <a:t>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Many individuals experience thoughts and feelings that stop them from engaging with others, including fear of rejection, social anxiety, self-doubt, and comparison to others.</a:t>
                      </a:r>
                    </a:p>
                    <a:p>
                      <a:pPr marL="285750" indent="-285750">
                        <a:buFont typeface="Arial" panose="020B0604020202020204" pitchFamily="34" charset="0"/>
                        <a:buChar char="•"/>
                      </a:pPr>
                      <a:r>
                        <a:rPr lang="en-US" sz="1500" b="0" dirty="0" smtClean="0">
                          <a:effectLst/>
                          <a:latin typeface="72"/>
                        </a:rPr>
                        <a:t>Try to counter these thoughts and feelings by practicing strategies such as (a) fostering self-compassion, (b) grounding your beliefs in objective facts, (c) experimenting with taking gradual steps outside your comfort zone, and (d) trying to assume the best with respect to how others feel about you.</a:t>
                      </a:r>
                    </a:p>
                    <a:p>
                      <a:pPr marL="285750" indent="-285750">
                        <a:buFont typeface="Arial" panose="020B0604020202020204" pitchFamily="34" charset="0"/>
                        <a:buChar char="•"/>
                      </a:pPr>
                      <a:r>
                        <a:rPr lang="en-US" sz="1500" b="0" dirty="0" smtClean="0">
                          <a:effectLst/>
                          <a:latin typeface="72"/>
                        </a:rPr>
                        <a:t>Additionally, rather than thinking of time spent alone as a negative reflection on you or your social life, try to value this time an opportunity for solitude, a time to recharge, and a chance to meet your personal wellness needs.</a:t>
                      </a:r>
                    </a:p>
                    <a:p>
                      <a:pPr marL="285750" indent="-285750">
                        <a:buFont typeface="Arial" panose="020B0604020202020204" pitchFamily="34" charset="0"/>
                        <a:buChar char="•"/>
                      </a:pPr>
                      <a:r>
                        <a:rPr lang="en-US" sz="1500" b="0" dirty="0" smtClean="0">
                          <a:effectLst/>
                          <a:latin typeface="72"/>
                        </a:rPr>
                        <a:t>If you find it difficult to overcome your thoughts and feelings, seek support from others, including trained mental health professionals who can help you reach your social health goals.</a:t>
                      </a:r>
                      <a:endParaRPr lang="en-US" sz="1500" b="0" dirty="0">
                        <a:effectLst/>
                        <a:latin typeface="72"/>
                      </a:endParaRP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7" name="Group 6"/>
          <p:cNvGrpSpPr/>
          <p:nvPr/>
        </p:nvGrpSpPr>
        <p:grpSpPr>
          <a:xfrm>
            <a:off x="0" y="-16778"/>
            <a:ext cx="12192000" cy="911371"/>
            <a:chOff x="0" y="2226112"/>
            <a:chExt cx="12192000" cy="911371"/>
          </a:xfrm>
        </p:grpSpPr>
        <p:sp>
          <p:nvSpPr>
            <p:cNvPr id="8" name="Rectangle 7"/>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182" y="2460098"/>
              <a:ext cx="1311578" cy="584775"/>
            </a:xfrm>
            <a:prstGeom prst="rect">
              <a:avLst/>
            </a:prstGeom>
            <a:noFill/>
          </p:spPr>
          <p:txBody>
            <a:bodyPr wrap="none" rtlCol="0">
              <a:spAutoFit/>
            </a:bodyPr>
            <a:lstStyle/>
            <a:p>
              <a:pPr algn="ctr"/>
              <a:r>
                <a:rPr lang="en-CA" sz="3200" b="1" dirty="0" smtClean="0">
                  <a:solidFill>
                    <a:schemeClr val="bg1"/>
                  </a:solidFill>
                </a:rPr>
                <a:t>83.8% </a:t>
              </a:r>
              <a:endParaRPr lang="en-US" sz="3200" b="1" dirty="0">
                <a:solidFill>
                  <a:schemeClr val="bg1"/>
                </a:solidFill>
              </a:endParaRPr>
            </a:p>
          </p:txBody>
        </p:sp>
        <p:sp>
          <p:nvSpPr>
            <p:cNvPr id="10" name="Rectangle 9"/>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1" name="TextBox 10"/>
            <p:cNvSpPr txBox="1"/>
            <p:nvPr/>
          </p:nvSpPr>
          <p:spPr>
            <a:xfrm>
              <a:off x="3509605" y="2465296"/>
              <a:ext cx="1311578" cy="584775"/>
            </a:xfrm>
            <a:prstGeom prst="rect">
              <a:avLst/>
            </a:prstGeom>
            <a:noFill/>
          </p:spPr>
          <p:txBody>
            <a:bodyPr wrap="none" rtlCol="0">
              <a:spAutoFit/>
            </a:bodyPr>
            <a:lstStyle/>
            <a:p>
              <a:pPr algn="ctr"/>
              <a:r>
                <a:rPr lang="en-CA" sz="3200" b="1" dirty="0" smtClean="0">
                  <a:solidFill>
                    <a:schemeClr val="bg1"/>
                  </a:solidFill>
                </a:rPr>
                <a:t>77.5% </a:t>
              </a:r>
              <a:endParaRPr lang="en-US" sz="3200" b="1" dirty="0">
                <a:solidFill>
                  <a:schemeClr val="bg1"/>
                </a:solidFill>
              </a:endParaRPr>
            </a:p>
          </p:txBody>
        </p:sp>
        <p:sp>
          <p:nvSpPr>
            <p:cNvPr id="12" name="Rectangle 11"/>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13" name="Rectangle 12"/>
            <p:cNvSpPr/>
            <p:nvPr/>
          </p:nvSpPr>
          <p:spPr>
            <a:xfrm>
              <a:off x="1328677"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14" name="Rectangle 13"/>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15" name="TextBox 14"/>
          <p:cNvSpPr txBox="1"/>
          <p:nvPr/>
        </p:nvSpPr>
        <p:spPr>
          <a:xfrm>
            <a:off x="8893514" y="208655"/>
            <a:ext cx="1311578" cy="584775"/>
          </a:xfrm>
          <a:prstGeom prst="rect">
            <a:avLst/>
          </a:prstGeom>
          <a:noFill/>
        </p:spPr>
        <p:txBody>
          <a:bodyPr wrap="none" rtlCol="0">
            <a:spAutoFit/>
          </a:bodyPr>
          <a:lstStyle/>
          <a:p>
            <a:pPr algn="ctr"/>
            <a:r>
              <a:rPr lang="en-CA" sz="3200" b="1" dirty="0" smtClean="0">
                <a:solidFill>
                  <a:schemeClr val="bg1"/>
                </a:solidFill>
              </a:rPr>
              <a:t>86.7% </a:t>
            </a:r>
            <a:endParaRPr lang="en-US" sz="3200" b="1" dirty="0">
              <a:solidFill>
                <a:schemeClr val="bg1"/>
              </a:solidFill>
            </a:endParaRPr>
          </a:p>
        </p:txBody>
      </p:sp>
      <p:sp>
        <p:nvSpPr>
          <p:cNvPr id="16" name="Rectangle 15"/>
          <p:cNvSpPr/>
          <p:nvPr/>
        </p:nvSpPr>
        <p:spPr>
          <a:xfrm>
            <a:off x="7648265" y="16493"/>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17" name="Rectangle 16"/>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18" name="Half Frame 17"/>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19"/>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a:spLocks noChangeArrowheads="1"/>
          </p:cNvSpPr>
          <p:nvPr/>
        </p:nvSpPr>
        <p:spPr bwMode="auto">
          <a:xfrm>
            <a:off x="190182" y="6565354"/>
            <a:ext cx="65" cy="5852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22"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Inter"/>
              </a:rPr>
              <a:t/>
            </a:r>
            <a:br>
              <a:rPr kumimoji="0" lang="en-US" altLang="en-US" sz="1800" b="0" i="0" u="none" strike="noStrike" cap="none" normalizeH="0" baseline="0" smtClean="0">
                <a:ln>
                  <a:noFill/>
                </a:ln>
                <a:solidFill>
                  <a:srgbClr val="000000"/>
                </a:solidFill>
                <a:effectLst/>
                <a:latin typeface="Inter"/>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522665196"/>
              </p:ext>
            </p:extLst>
          </p:nvPr>
        </p:nvGraphicFramePr>
        <p:xfrm>
          <a:off x="838198" y="3901824"/>
          <a:ext cx="5507860" cy="2881028"/>
        </p:xfrm>
        <a:graphic>
          <a:graphicData uri="http://schemas.openxmlformats.org/drawingml/2006/table">
            <a:tbl>
              <a:tblPr/>
              <a:tblGrid>
                <a:gridCol w="550786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Key Potential Revisions</a:t>
                      </a:r>
                      <a:endParaRPr lang="en-US" sz="1500" b="0" dirty="0" smtClean="0">
                        <a:solidFill>
                          <a:schemeClr val="tx1"/>
                        </a:solidFill>
                        <a:effectLst/>
                        <a:latin typeface="72"/>
                      </a:endParaRPr>
                    </a:p>
                    <a:p>
                      <a:pPr marL="285750" indent="-285750">
                        <a:buFont typeface="Arial" panose="020B0604020202020204" pitchFamily="34" charset="0"/>
                        <a:buChar char="•"/>
                      </a:pPr>
                      <a:endParaRPr lang="en-CA" sz="1400" b="0" dirty="0" smtClean="0">
                        <a:effectLst/>
                        <a:latin typeface="72"/>
                      </a:endParaRPr>
                    </a:p>
                    <a:p>
                      <a:pPr marL="285750" indent="-285750">
                        <a:buFont typeface="Arial" panose="020B0604020202020204" pitchFamily="34" charset="0"/>
                        <a:buChar char="•"/>
                      </a:pPr>
                      <a:r>
                        <a:rPr lang="en-CA" sz="1400" b="0" dirty="0" smtClean="0">
                          <a:effectLst/>
                          <a:latin typeface="72"/>
                        </a:rPr>
                        <a:t>Acknowledge</a:t>
                      </a:r>
                      <a:r>
                        <a:rPr lang="en-CA" sz="1400" b="0" baseline="0" dirty="0" smtClean="0">
                          <a:effectLst/>
                          <a:latin typeface="72"/>
                        </a:rPr>
                        <a:t> that it is okay to feel lonely, socially anxious, uneasy, etc.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b="0" baseline="0" dirty="0" smtClean="0">
                          <a:effectLst/>
                          <a:latin typeface="72"/>
                        </a:rPr>
                        <a:t>Explain that individuals are not to blame but that society creates these feelings.</a:t>
                      </a:r>
                    </a:p>
                    <a:p>
                      <a:pPr marL="285750" indent="-285750">
                        <a:buFont typeface="Arial" panose="020B0604020202020204" pitchFamily="34" charset="0"/>
                        <a:buChar char="•"/>
                      </a:pPr>
                      <a:r>
                        <a:rPr lang="en-CA" sz="1400" b="0" baseline="0" dirty="0" smtClean="0">
                          <a:effectLst/>
                          <a:latin typeface="72"/>
                        </a:rPr>
                        <a:t>Endorse acceptance of unwanted thoughts and feeling.</a:t>
                      </a:r>
                    </a:p>
                    <a:p>
                      <a:pPr marL="285750" indent="-285750">
                        <a:buFont typeface="Arial" panose="020B0604020202020204" pitchFamily="34" charset="0"/>
                        <a:buChar char="•"/>
                      </a:pPr>
                      <a:r>
                        <a:rPr lang="en-CA" sz="1400" b="0" baseline="0" dirty="0" smtClean="0">
                          <a:effectLst/>
                          <a:latin typeface="72"/>
                        </a:rPr>
                        <a:t>Clarify meaning or remove scientific terms (e.g., Sense of self)</a:t>
                      </a:r>
                    </a:p>
                    <a:p>
                      <a:pPr marL="285750" indent="-285750">
                        <a:buFont typeface="Arial" panose="020B0604020202020204" pitchFamily="34" charset="0"/>
                        <a:buChar char="•"/>
                      </a:pPr>
                      <a:r>
                        <a:rPr lang="en-CA" sz="1400" b="0" baseline="0" dirty="0" smtClean="0">
                          <a:effectLst/>
                          <a:latin typeface="72"/>
                        </a:rPr>
                        <a:t>Acknowledge racism, bullying, harassment, and violence as reasons people might avoid socializing. </a:t>
                      </a:r>
                    </a:p>
                    <a:p>
                      <a:pPr marL="285750" indent="-285750">
                        <a:buFont typeface="Arial" panose="020B0604020202020204" pitchFamily="34" charset="0"/>
                        <a:buChar char="•"/>
                      </a:pPr>
                      <a:r>
                        <a:rPr lang="en-CA" sz="1400" b="0" baseline="0" dirty="0" smtClean="0">
                          <a:effectLst/>
                          <a:latin typeface="72"/>
                        </a:rPr>
                        <a:t>Don’t recommend blind trust (or assumptions of best in others)</a:t>
                      </a:r>
                    </a:p>
                    <a:p>
                      <a:pPr marL="285750" indent="-285750">
                        <a:buFont typeface="Arial" panose="020B0604020202020204" pitchFamily="34" charset="0"/>
                        <a:buChar char="•"/>
                      </a:pPr>
                      <a:r>
                        <a:rPr lang="en-CA" sz="1400" b="0" dirty="0" smtClean="0">
                          <a:effectLst/>
                          <a:latin typeface="72"/>
                        </a:rPr>
                        <a:t>Acknowledge that access</a:t>
                      </a:r>
                      <a:r>
                        <a:rPr lang="en-CA" sz="1400" b="0" baseline="0" dirty="0" smtClean="0">
                          <a:effectLst/>
                          <a:latin typeface="72"/>
                        </a:rPr>
                        <a:t> to mental health supports is patchwork. </a:t>
                      </a:r>
                      <a:endParaRPr lang="en-CA" sz="1400" b="0" dirty="0" smtClean="0">
                        <a:effectLst/>
                        <a:latin typeface="72"/>
                      </a:endParaRPr>
                    </a:p>
                    <a:p>
                      <a:pPr marL="285750" indent="-285750">
                        <a:buFont typeface="Arial" panose="020B0604020202020204" pitchFamily="34" charset="0"/>
                        <a:buChar char="•"/>
                      </a:pPr>
                      <a:endParaRPr lang="en-US" sz="1600" b="0" dirty="0">
                        <a:effectLst/>
                        <a:latin typeface="72"/>
                      </a:endParaRP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737317574"/>
              </p:ext>
            </p:extLst>
          </p:nvPr>
        </p:nvGraphicFramePr>
        <p:xfrm>
          <a:off x="6422026" y="3915575"/>
          <a:ext cx="5507860" cy="2637188"/>
        </p:xfrm>
        <a:graphic>
          <a:graphicData uri="http://schemas.openxmlformats.org/drawingml/2006/table">
            <a:tbl>
              <a:tblPr/>
              <a:tblGrid>
                <a:gridCol w="550786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endParaRPr lang="en-US" sz="1800" b="1" dirty="0" smtClean="0">
                        <a:solidFill>
                          <a:schemeClr val="accent2"/>
                        </a:solidFill>
                        <a:effectLst/>
                        <a:latin typeface="72"/>
                      </a:endParaRPr>
                    </a:p>
                    <a:p>
                      <a:pPr marL="285750" indent="-285750">
                        <a:buFont typeface="Arial" panose="020B0604020202020204" pitchFamily="34" charset="0"/>
                        <a:buChar char="•"/>
                      </a:pPr>
                      <a:endParaRPr lang="en-CA" sz="1400" b="0" dirty="0" smtClean="0">
                        <a:effectLst/>
                        <a:latin typeface="72"/>
                      </a:endParaRPr>
                    </a:p>
                    <a:p>
                      <a:pPr marL="285750" indent="-285750">
                        <a:buFont typeface="Arial" panose="020B0604020202020204" pitchFamily="34" charset="0"/>
                        <a:buChar char="•"/>
                      </a:pPr>
                      <a:r>
                        <a:rPr lang="en-CA" sz="1400" b="0" dirty="0" smtClean="0">
                          <a:effectLst/>
                          <a:latin typeface="72"/>
                        </a:rPr>
                        <a:t>Emphasize individuals need to start small, as these can</a:t>
                      </a:r>
                      <a:r>
                        <a:rPr lang="en-CA" sz="1400" b="0" baseline="0" dirty="0" smtClean="0">
                          <a:effectLst/>
                          <a:latin typeface="72"/>
                        </a:rPr>
                        <a:t> be difficult changes to make. </a:t>
                      </a:r>
                    </a:p>
                    <a:p>
                      <a:pPr marL="285750" indent="-285750">
                        <a:buFont typeface="Arial" panose="020B0604020202020204" pitchFamily="34" charset="0"/>
                        <a:buChar char="•"/>
                      </a:pPr>
                      <a:r>
                        <a:rPr lang="en-CA" sz="1400" b="0" baseline="0" dirty="0" smtClean="0">
                          <a:effectLst/>
                          <a:latin typeface="72"/>
                        </a:rPr>
                        <a:t>Encourage empathy for others (e.g., social anxiety)</a:t>
                      </a:r>
                    </a:p>
                    <a:p>
                      <a:pPr marL="285750" indent="-285750">
                        <a:buFont typeface="Arial" panose="020B0604020202020204" pitchFamily="34" charset="0"/>
                        <a:buChar char="•"/>
                      </a:pPr>
                      <a:r>
                        <a:rPr lang="en-CA" sz="1400" b="0" baseline="0" dirty="0" smtClean="0">
                          <a:effectLst/>
                          <a:latin typeface="72"/>
                        </a:rPr>
                        <a:t>Provide guidance on how to do build capacities. </a:t>
                      </a:r>
                    </a:p>
                    <a:p>
                      <a:pPr marL="285750" indent="-285750">
                        <a:buFont typeface="Arial" panose="020B0604020202020204" pitchFamily="34" charset="0"/>
                        <a:buChar char="•"/>
                      </a:pPr>
                      <a:r>
                        <a:rPr lang="en-CA" sz="1400" b="0" baseline="0" dirty="0" smtClean="0">
                          <a:effectLst/>
                          <a:latin typeface="72"/>
                        </a:rPr>
                        <a:t>Describe the importance of solitude. </a:t>
                      </a:r>
                    </a:p>
                    <a:p>
                      <a:pPr marL="285750" indent="-285750">
                        <a:buFont typeface="Arial" panose="020B0604020202020204" pitchFamily="34" charset="0"/>
                        <a:buChar char="•"/>
                      </a:pPr>
                      <a:r>
                        <a:rPr lang="en-CA" sz="1400" b="0" baseline="0" dirty="0" smtClean="0">
                          <a:effectLst/>
                          <a:latin typeface="72"/>
                        </a:rPr>
                        <a:t>Discourage inward attentional focus, encourage thinking outwardly.</a:t>
                      </a:r>
                    </a:p>
                    <a:p>
                      <a:pPr marL="285750" indent="-285750">
                        <a:buFont typeface="Arial" panose="020B0604020202020204" pitchFamily="34" charset="0"/>
                        <a:buChar char="•"/>
                      </a:pPr>
                      <a:r>
                        <a:rPr lang="en-CA" sz="1400" b="0" baseline="0" dirty="0" smtClean="0">
                          <a:effectLst/>
                          <a:latin typeface="72"/>
                        </a:rPr>
                        <a:t>Explain that individuals tend to underestimate how much they will enjoy socializing and tend to overestimate the threats of socializing.</a:t>
                      </a:r>
                      <a:endParaRPr lang="en-US" sz="1600" b="0" dirty="0">
                        <a:effectLst/>
                        <a:latin typeface="72"/>
                      </a:endParaRP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grpSp>
        <p:nvGrpSpPr>
          <p:cNvPr id="30" name="Group 29"/>
          <p:cNvGrpSpPr/>
          <p:nvPr/>
        </p:nvGrpSpPr>
        <p:grpSpPr>
          <a:xfrm>
            <a:off x="12583234" y="2710793"/>
            <a:ext cx="1655809" cy="1499364"/>
            <a:chOff x="-5986579" y="894593"/>
            <a:chExt cx="1655809" cy="1499364"/>
          </a:xfrm>
        </p:grpSpPr>
        <p:sp>
          <p:nvSpPr>
            <p:cNvPr id="26" name="Rectangle 25"/>
            <p:cNvSpPr/>
            <p:nvPr/>
          </p:nvSpPr>
          <p:spPr>
            <a:xfrm>
              <a:off x="-5456735" y="894593"/>
              <a:ext cx="184731" cy="369332"/>
            </a:xfrm>
            <a:prstGeom prst="rect">
              <a:avLst/>
            </a:prstGeom>
          </p:spPr>
          <p:txBody>
            <a:bodyPr wrap="none">
              <a:spAutoFit/>
            </a:bodyPr>
            <a:lstStyle/>
            <a:p>
              <a:pPr>
                <a:spcBef>
                  <a:spcPts val="1200"/>
                </a:spcBef>
                <a:spcAft>
                  <a:spcPts val="0"/>
                </a:spcAft>
              </a:pPr>
              <a:endParaRPr lang="en-US" b="1" dirty="0">
                <a:solidFill>
                  <a:srgbClr val="A2C5D6"/>
                </a:solidFill>
                <a:latin typeface="Noto Sans" panose="020B0502040504020204" pitchFamily="34" charset="0"/>
              </a:endParaRPr>
            </a:p>
          </p:txBody>
        </p:sp>
        <p:sp>
          <p:nvSpPr>
            <p:cNvPr id="27" name="Rectangle 26"/>
            <p:cNvSpPr/>
            <p:nvPr/>
          </p:nvSpPr>
          <p:spPr>
            <a:xfrm>
              <a:off x="-5081633" y="1295762"/>
              <a:ext cx="184731" cy="369332"/>
            </a:xfrm>
            <a:prstGeom prst="rect">
              <a:avLst/>
            </a:prstGeom>
          </p:spPr>
          <p:txBody>
            <a:bodyPr wrap="none">
              <a:spAutoFit/>
            </a:bodyPr>
            <a:lstStyle/>
            <a:p>
              <a:pPr>
                <a:spcBef>
                  <a:spcPts val="1200"/>
                </a:spcBef>
                <a:spcAft>
                  <a:spcPts val="0"/>
                </a:spcAft>
              </a:pPr>
              <a:endParaRPr lang="en-US" b="1" dirty="0">
                <a:solidFill>
                  <a:srgbClr val="A2C5D6"/>
                </a:solidFill>
                <a:latin typeface="Noto Sans" panose="020B0502040504020204" pitchFamily="34" charset="0"/>
              </a:endParaRPr>
            </a:p>
          </p:txBody>
        </p:sp>
        <p:sp>
          <p:nvSpPr>
            <p:cNvPr id="28" name="Rectangle 27"/>
            <p:cNvSpPr/>
            <p:nvPr/>
          </p:nvSpPr>
          <p:spPr>
            <a:xfrm>
              <a:off x="-5986579" y="1623456"/>
              <a:ext cx="184731" cy="369332"/>
            </a:xfrm>
            <a:prstGeom prst="rect">
              <a:avLst/>
            </a:prstGeom>
          </p:spPr>
          <p:txBody>
            <a:bodyPr wrap="none">
              <a:spAutoFit/>
            </a:bodyPr>
            <a:lstStyle/>
            <a:p>
              <a:pPr>
                <a:spcBef>
                  <a:spcPts val="1200"/>
                </a:spcBef>
                <a:spcAft>
                  <a:spcPts val="0"/>
                </a:spcAft>
              </a:pPr>
              <a:endParaRPr lang="en-US" b="1" dirty="0">
                <a:solidFill>
                  <a:srgbClr val="A2C5D6"/>
                </a:solidFill>
                <a:latin typeface="Noto Sans" panose="020B0502040504020204" pitchFamily="34" charset="0"/>
              </a:endParaRPr>
            </a:p>
          </p:txBody>
        </p:sp>
        <p:sp>
          <p:nvSpPr>
            <p:cNvPr id="29" name="Rectangle 28"/>
            <p:cNvSpPr/>
            <p:nvPr/>
          </p:nvSpPr>
          <p:spPr>
            <a:xfrm>
              <a:off x="-4515501" y="2024625"/>
              <a:ext cx="184731" cy="369332"/>
            </a:xfrm>
            <a:prstGeom prst="rect">
              <a:avLst/>
            </a:prstGeom>
          </p:spPr>
          <p:txBody>
            <a:bodyPr wrap="none">
              <a:spAutoFit/>
            </a:bodyPr>
            <a:lstStyle/>
            <a:p>
              <a:pPr>
                <a:spcBef>
                  <a:spcPts val="1200"/>
                </a:spcBef>
                <a:spcAft>
                  <a:spcPts val="0"/>
                </a:spcAft>
              </a:pPr>
              <a:endParaRPr lang="en-US" b="1" dirty="0">
                <a:solidFill>
                  <a:srgbClr val="A2C5D6"/>
                </a:solidFill>
                <a:latin typeface="Noto Sans" panose="020B0502040504020204" pitchFamily="34" charset="0"/>
              </a:endParaRPr>
            </a:p>
          </p:txBody>
        </p:sp>
      </p:grpSp>
    </p:spTree>
    <p:extLst>
      <p:ext uri="{BB962C8B-B14F-4D97-AF65-F5344CB8AC3E}">
        <p14:creationId xmlns:p14="http://schemas.microsoft.com/office/powerpoint/2010/main" val="136848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94593"/>
            <a:ext cx="12192000" cy="2306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065339239"/>
              </p:ext>
            </p:extLst>
          </p:nvPr>
        </p:nvGraphicFramePr>
        <p:xfrm>
          <a:off x="838200" y="1258726"/>
          <a:ext cx="10515600" cy="1433228"/>
        </p:xfrm>
        <a:graphic>
          <a:graphicData uri="http://schemas.openxmlformats.org/drawingml/2006/table">
            <a:tbl>
              <a:tblPr/>
              <a:tblGrid>
                <a:gridCol w="1051560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Guideline 3: Build a strong social network.</a:t>
                      </a:r>
                    </a:p>
                    <a:p>
                      <a:pPr>
                        <a:buFont typeface="Arial" panose="020B0604020202020204" pitchFamily="34" charset="0"/>
                        <a:buNone/>
                      </a:pPr>
                      <a:r>
                        <a:rPr lang="en-US" sz="1500" b="1" dirty="0" smtClean="0">
                          <a:effectLst/>
                          <a:latin typeface="72"/>
                        </a:rPr>
                        <a:t>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Strive to develop a close circle of several trusted friends and family, rather than relying on just one person to meet all your social needs.</a:t>
                      </a:r>
                    </a:p>
                    <a:p>
                      <a:pPr marL="285750" indent="-285750">
                        <a:buFont typeface="Arial" panose="020B0604020202020204" pitchFamily="34" charset="0"/>
                        <a:buChar char="•"/>
                      </a:pPr>
                      <a:r>
                        <a:rPr lang="en-US" sz="1500" b="0" dirty="0" smtClean="0">
                          <a:effectLst/>
                          <a:latin typeface="72"/>
                        </a:rPr>
                        <a:t>Work to have positive and meaningful connections in all areas of your life, including at work, school, home, and in your </a:t>
                      </a:r>
                      <a:r>
                        <a:rPr lang="en-US" sz="1500" b="0" dirty="0" err="1" smtClean="0">
                          <a:effectLst/>
                          <a:latin typeface="72"/>
                        </a:rPr>
                        <a:t>neighbourhood</a:t>
                      </a:r>
                      <a:r>
                        <a:rPr lang="en-US" sz="1500" b="0" dirty="0" smtClean="0">
                          <a:effectLst/>
                          <a:latin typeface="72"/>
                        </a:rPr>
                        <a:t> communities.</a:t>
                      </a: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6" name="Group 5"/>
          <p:cNvGrpSpPr/>
          <p:nvPr/>
        </p:nvGrpSpPr>
        <p:grpSpPr>
          <a:xfrm>
            <a:off x="0" y="-16778"/>
            <a:ext cx="12192000" cy="911371"/>
            <a:chOff x="0" y="2226112"/>
            <a:chExt cx="12192000" cy="911371"/>
          </a:xfrm>
        </p:grpSpPr>
        <p:sp>
          <p:nvSpPr>
            <p:cNvPr id="7" name="Rectangle 6"/>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182" y="2460098"/>
              <a:ext cx="1311578" cy="584775"/>
            </a:xfrm>
            <a:prstGeom prst="rect">
              <a:avLst/>
            </a:prstGeom>
            <a:noFill/>
          </p:spPr>
          <p:txBody>
            <a:bodyPr wrap="none" rtlCol="0">
              <a:spAutoFit/>
            </a:bodyPr>
            <a:lstStyle/>
            <a:p>
              <a:pPr algn="ctr"/>
              <a:r>
                <a:rPr lang="en-CA" sz="3200" b="1" dirty="0" smtClean="0">
                  <a:solidFill>
                    <a:schemeClr val="bg1"/>
                  </a:solidFill>
                </a:rPr>
                <a:t>96.0% </a:t>
              </a:r>
              <a:endParaRPr lang="en-US" sz="3200" b="1" dirty="0">
                <a:solidFill>
                  <a:schemeClr val="bg1"/>
                </a:solidFill>
              </a:endParaRPr>
            </a:p>
          </p:txBody>
        </p:sp>
        <p:sp>
          <p:nvSpPr>
            <p:cNvPr id="9" name="Rectangle 8"/>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0" name="TextBox 9"/>
            <p:cNvSpPr txBox="1"/>
            <p:nvPr/>
          </p:nvSpPr>
          <p:spPr>
            <a:xfrm>
              <a:off x="3509606" y="2465296"/>
              <a:ext cx="1311578" cy="584775"/>
            </a:xfrm>
            <a:prstGeom prst="rect">
              <a:avLst/>
            </a:prstGeom>
            <a:noFill/>
          </p:spPr>
          <p:txBody>
            <a:bodyPr wrap="none" rtlCol="0">
              <a:spAutoFit/>
            </a:bodyPr>
            <a:lstStyle/>
            <a:p>
              <a:pPr algn="ctr"/>
              <a:r>
                <a:rPr lang="en-CA" sz="3200" b="1" dirty="0" smtClean="0">
                  <a:solidFill>
                    <a:schemeClr val="bg1"/>
                  </a:solidFill>
                </a:rPr>
                <a:t>93.5% </a:t>
              </a:r>
              <a:endParaRPr lang="en-US" sz="3200" b="1" dirty="0">
                <a:solidFill>
                  <a:schemeClr val="bg1"/>
                </a:solidFill>
              </a:endParaRPr>
            </a:p>
          </p:txBody>
        </p:sp>
        <p:sp>
          <p:nvSpPr>
            <p:cNvPr id="11" name="Rectangle 10"/>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12" name="Rectangle 11"/>
            <p:cNvSpPr/>
            <p:nvPr/>
          </p:nvSpPr>
          <p:spPr>
            <a:xfrm>
              <a:off x="1328677"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13" name="Rectangle 12"/>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14" name="TextBox 13"/>
          <p:cNvSpPr txBox="1"/>
          <p:nvPr/>
        </p:nvSpPr>
        <p:spPr>
          <a:xfrm>
            <a:off x="8893514" y="208655"/>
            <a:ext cx="1311578" cy="584775"/>
          </a:xfrm>
          <a:prstGeom prst="rect">
            <a:avLst/>
          </a:prstGeom>
          <a:noFill/>
        </p:spPr>
        <p:txBody>
          <a:bodyPr wrap="none" rtlCol="0">
            <a:spAutoFit/>
          </a:bodyPr>
          <a:lstStyle/>
          <a:p>
            <a:pPr algn="ctr"/>
            <a:r>
              <a:rPr lang="en-CA" sz="3200" b="1" dirty="0" smtClean="0">
                <a:solidFill>
                  <a:schemeClr val="bg1"/>
                </a:solidFill>
              </a:rPr>
              <a:t>97.8% </a:t>
            </a:r>
            <a:endParaRPr lang="en-US" sz="3200" b="1" dirty="0">
              <a:solidFill>
                <a:schemeClr val="bg1"/>
              </a:solidFill>
            </a:endParaRPr>
          </a:p>
        </p:txBody>
      </p:sp>
      <p:sp>
        <p:nvSpPr>
          <p:cNvPr id="15" name="Rectangle 14"/>
          <p:cNvSpPr/>
          <p:nvPr/>
        </p:nvSpPr>
        <p:spPr>
          <a:xfrm>
            <a:off x="7648265" y="16493"/>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16" name="Rectangle 15"/>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17" name="Half Frame 16"/>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1976325123"/>
              </p:ext>
            </p:extLst>
          </p:nvPr>
        </p:nvGraphicFramePr>
        <p:xfrm>
          <a:off x="838198" y="3252681"/>
          <a:ext cx="10515601" cy="2347628"/>
        </p:xfrm>
        <a:graphic>
          <a:graphicData uri="http://schemas.openxmlformats.org/drawingml/2006/table">
            <a:tbl>
              <a:tblPr/>
              <a:tblGrid>
                <a:gridCol w="105156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Key Potential Revisions</a:t>
                      </a:r>
                      <a:endParaRPr lang="en-US" sz="1500" b="0" dirty="0" smtClean="0">
                        <a:solidFill>
                          <a:schemeClr val="tx1"/>
                        </a:solidFill>
                        <a:effectLst/>
                        <a:latin typeface="72"/>
                      </a:endParaRPr>
                    </a:p>
                    <a:p>
                      <a:pPr>
                        <a:buFont typeface="Arial" panose="020B0604020202020204" pitchFamily="34" charset="0"/>
                        <a:buNone/>
                      </a:pPr>
                      <a:endParaRPr lang="en-US" sz="1500" b="0" dirty="0" smtClean="0">
                        <a:effectLst/>
                        <a:latin typeface="72"/>
                      </a:endParaRPr>
                    </a:p>
                    <a:p>
                      <a:pPr marL="285750" indent="-285750">
                        <a:buFont typeface="Arial" panose="020B0604020202020204" pitchFamily="34" charset="0"/>
                        <a:buChar char="•"/>
                      </a:pPr>
                      <a:r>
                        <a:rPr lang="en-CA" sz="1500" b="0" dirty="0" smtClean="0">
                          <a:effectLst/>
                          <a:latin typeface="72"/>
                        </a:rPr>
                        <a:t>Strong </a:t>
                      </a:r>
                      <a:r>
                        <a:rPr lang="en-CA" sz="1500" b="1" dirty="0" smtClean="0">
                          <a:effectLst/>
                          <a:latin typeface="72"/>
                        </a:rPr>
                        <a:t>and diverse</a:t>
                      </a:r>
                    </a:p>
                    <a:p>
                      <a:pPr marL="285750" indent="-285750">
                        <a:buFont typeface="Arial" panose="020B0604020202020204" pitchFamily="34" charset="0"/>
                        <a:buChar char="•"/>
                      </a:pPr>
                      <a:r>
                        <a:rPr lang="en-CA" sz="1500" b="0" dirty="0" smtClean="0">
                          <a:effectLst/>
                          <a:latin typeface="72"/>
                        </a:rPr>
                        <a:t>Add</a:t>
                      </a:r>
                      <a:r>
                        <a:rPr lang="en-CA" sz="1500" b="0" baseline="0" dirty="0" smtClean="0">
                          <a:effectLst/>
                          <a:latin typeface="72"/>
                        </a:rPr>
                        <a:t> in collective identity as an important part of social network</a:t>
                      </a:r>
                    </a:p>
                    <a:p>
                      <a:pPr marL="285750" indent="-285750">
                        <a:buFont typeface="Arial" panose="020B0604020202020204" pitchFamily="34" charset="0"/>
                        <a:buChar char="•"/>
                      </a:pPr>
                      <a:r>
                        <a:rPr lang="en-CA" sz="1500" b="0" baseline="0" dirty="0" smtClean="0">
                          <a:effectLst/>
                          <a:latin typeface="72"/>
                        </a:rPr>
                        <a:t>Is all domains necessary, or just sometimes beneficial? Do we risk making people deficient? (Various areas vs. all areas)</a:t>
                      </a:r>
                    </a:p>
                    <a:p>
                      <a:pPr marL="285750" indent="-285750">
                        <a:buFont typeface="Arial" panose="020B0604020202020204" pitchFamily="34" charset="0"/>
                        <a:buChar char="•"/>
                      </a:pPr>
                      <a:r>
                        <a:rPr lang="en-CA" sz="1500" b="0" baseline="0" dirty="0" smtClean="0">
                          <a:effectLst/>
                          <a:latin typeface="72"/>
                        </a:rPr>
                        <a:t>Tips on how to implement guidelines</a:t>
                      </a:r>
                    </a:p>
                    <a:p>
                      <a:pPr marL="285750" indent="-285750">
                        <a:buFont typeface="Arial" panose="020B0604020202020204" pitchFamily="34" charset="0"/>
                        <a:buChar char="•"/>
                      </a:pPr>
                      <a:r>
                        <a:rPr lang="en-CA" sz="1500" b="0" baseline="0" dirty="0" smtClean="0">
                          <a:effectLst/>
                          <a:latin typeface="72"/>
                        </a:rPr>
                        <a:t>Framing guidelines as speaking to individuals or describing the support individuals need (who are these talking to)</a:t>
                      </a:r>
                    </a:p>
                    <a:p>
                      <a:pPr marL="285750" indent="-285750">
                        <a:buFont typeface="Arial" panose="020B0604020202020204" pitchFamily="34" charset="0"/>
                        <a:buChar char="•"/>
                      </a:pPr>
                      <a:r>
                        <a:rPr lang="en-CA" sz="1500" b="0" baseline="0" dirty="0" smtClean="0">
                          <a:effectLst/>
                          <a:latin typeface="72"/>
                        </a:rPr>
                        <a:t>Address quality of connections </a:t>
                      </a:r>
                    </a:p>
                    <a:p>
                      <a:pPr marL="285750" indent="-285750">
                        <a:buFont typeface="Arial" panose="020B0604020202020204" pitchFamily="34" charset="0"/>
                        <a:buChar char="•"/>
                      </a:pPr>
                      <a:endParaRPr lang="en-CA" sz="1500" b="0" baseline="0" dirty="0" smtClean="0">
                        <a:effectLst/>
                        <a:latin typeface="72"/>
                      </a:endParaRPr>
                    </a:p>
                    <a:p>
                      <a:pPr marL="285750" indent="-285750">
                        <a:buFont typeface="Arial" panose="020B0604020202020204" pitchFamily="34" charset="0"/>
                        <a:buChar char="•"/>
                      </a:pPr>
                      <a:endParaRPr lang="en-US" sz="1500" b="0" dirty="0">
                        <a:effectLst/>
                        <a:latin typeface="72"/>
                      </a:endParaRP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spTree>
    <p:extLst>
      <p:ext uri="{BB962C8B-B14F-4D97-AF65-F5344CB8AC3E}">
        <p14:creationId xmlns:p14="http://schemas.microsoft.com/office/powerpoint/2010/main" val="2105965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94593"/>
            <a:ext cx="12192000" cy="234891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63454677"/>
              </p:ext>
            </p:extLst>
          </p:nvPr>
        </p:nvGraphicFramePr>
        <p:xfrm>
          <a:off x="838200" y="1258726"/>
          <a:ext cx="10515600" cy="1433228"/>
        </p:xfrm>
        <a:graphic>
          <a:graphicData uri="http://schemas.openxmlformats.org/drawingml/2006/table">
            <a:tbl>
              <a:tblPr/>
              <a:tblGrid>
                <a:gridCol w="1051560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Guideline 4: Get enough social connection, but invest your social energy where it counts.</a:t>
                      </a:r>
                    </a:p>
                    <a:p>
                      <a:pPr>
                        <a:buFont typeface="Arial" panose="020B0604020202020204" pitchFamily="34" charset="0"/>
                        <a:buNone/>
                      </a:pPr>
                      <a:r>
                        <a:rPr lang="en-US" sz="1500" b="1" dirty="0" smtClean="0">
                          <a:effectLst/>
                          <a:latin typeface="72"/>
                        </a:rPr>
                        <a:t>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Individuals need regular and frequent social interaction.</a:t>
                      </a:r>
                    </a:p>
                    <a:p>
                      <a:pPr marL="285750" indent="-285750">
                        <a:buFont typeface="Arial" panose="020B0604020202020204" pitchFamily="34" charset="0"/>
                        <a:buChar char="•"/>
                      </a:pPr>
                      <a:r>
                        <a:rPr lang="en-US" sz="1500" b="0" dirty="0" smtClean="0">
                          <a:effectLst/>
                          <a:latin typeface="72"/>
                        </a:rPr>
                        <a:t>Strive for near-daily social interactions, even if brief.</a:t>
                      </a:r>
                    </a:p>
                    <a:p>
                      <a:pPr marL="285750" indent="-285750">
                        <a:buFont typeface="Arial" panose="020B0604020202020204" pitchFamily="34" charset="0"/>
                        <a:buChar char="•"/>
                      </a:pPr>
                      <a:r>
                        <a:rPr lang="en-US" sz="1500" b="0" dirty="0" smtClean="0">
                          <a:effectLst/>
                          <a:latin typeface="72"/>
                        </a:rPr>
                        <a:t>Spend at least a few hours every week socializing with your close friends and family.</a:t>
                      </a:r>
                    </a:p>
                    <a:p>
                      <a:pPr marL="285750" indent="-285750">
                        <a:buFont typeface="Arial" panose="020B0604020202020204" pitchFamily="34" charset="0"/>
                        <a:buChar char="•"/>
                      </a:pPr>
                      <a:r>
                        <a:rPr lang="en-US" sz="1500" b="0" dirty="0" smtClean="0">
                          <a:effectLst/>
                          <a:latin typeface="72"/>
                        </a:rPr>
                        <a:t>Prioritize close, rewarding relationships, but don't neglect social interaction with acquaintances or even strangers.</a:t>
                      </a: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6" name="Group 5"/>
          <p:cNvGrpSpPr/>
          <p:nvPr/>
        </p:nvGrpSpPr>
        <p:grpSpPr>
          <a:xfrm>
            <a:off x="0" y="-16778"/>
            <a:ext cx="12192000" cy="911371"/>
            <a:chOff x="0" y="2226112"/>
            <a:chExt cx="12192000" cy="911371"/>
          </a:xfrm>
        </p:grpSpPr>
        <p:sp>
          <p:nvSpPr>
            <p:cNvPr id="7" name="Rectangle 6"/>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183" y="2460098"/>
              <a:ext cx="1311578" cy="584775"/>
            </a:xfrm>
            <a:prstGeom prst="rect">
              <a:avLst/>
            </a:prstGeom>
            <a:noFill/>
          </p:spPr>
          <p:txBody>
            <a:bodyPr wrap="none" rtlCol="0">
              <a:spAutoFit/>
            </a:bodyPr>
            <a:lstStyle/>
            <a:p>
              <a:pPr algn="ctr"/>
              <a:r>
                <a:rPr lang="en-CA" sz="3200" b="1" dirty="0" smtClean="0">
                  <a:solidFill>
                    <a:schemeClr val="bg1"/>
                  </a:solidFill>
                </a:rPr>
                <a:t>88.9% </a:t>
              </a:r>
              <a:endParaRPr lang="en-US" sz="3200" b="1" dirty="0">
                <a:solidFill>
                  <a:schemeClr val="bg1"/>
                </a:solidFill>
              </a:endParaRPr>
            </a:p>
          </p:txBody>
        </p:sp>
        <p:sp>
          <p:nvSpPr>
            <p:cNvPr id="9" name="Rectangle 8"/>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0" name="TextBox 9"/>
            <p:cNvSpPr txBox="1"/>
            <p:nvPr/>
          </p:nvSpPr>
          <p:spPr>
            <a:xfrm>
              <a:off x="3509606" y="2465296"/>
              <a:ext cx="1311578" cy="584775"/>
            </a:xfrm>
            <a:prstGeom prst="rect">
              <a:avLst/>
            </a:prstGeom>
            <a:noFill/>
          </p:spPr>
          <p:txBody>
            <a:bodyPr wrap="none" rtlCol="0">
              <a:spAutoFit/>
            </a:bodyPr>
            <a:lstStyle/>
            <a:p>
              <a:pPr algn="ctr"/>
              <a:r>
                <a:rPr lang="en-CA" sz="3200" b="1" dirty="0" smtClean="0">
                  <a:solidFill>
                    <a:schemeClr val="bg1"/>
                  </a:solidFill>
                </a:rPr>
                <a:t>92.1% </a:t>
              </a:r>
              <a:endParaRPr lang="en-US" sz="3200" b="1" dirty="0">
                <a:solidFill>
                  <a:schemeClr val="bg1"/>
                </a:solidFill>
              </a:endParaRPr>
            </a:p>
          </p:txBody>
        </p:sp>
        <p:sp>
          <p:nvSpPr>
            <p:cNvPr id="11" name="Rectangle 10"/>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12" name="Rectangle 11"/>
            <p:cNvSpPr/>
            <p:nvPr/>
          </p:nvSpPr>
          <p:spPr>
            <a:xfrm>
              <a:off x="1328677"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13" name="Rectangle 12"/>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14" name="TextBox 13"/>
          <p:cNvSpPr txBox="1"/>
          <p:nvPr/>
        </p:nvSpPr>
        <p:spPr>
          <a:xfrm>
            <a:off x="8893514" y="208655"/>
            <a:ext cx="1311578" cy="584775"/>
          </a:xfrm>
          <a:prstGeom prst="rect">
            <a:avLst/>
          </a:prstGeom>
          <a:noFill/>
        </p:spPr>
        <p:txBody>
          <a:bodyPr wrap="none" rtlCol="0">
            <a:spAutoFit/>
          </a:bodyPr>
          <a:lstStyle/>
          <a:p>
            <a:pPr algn="ctr"/>
            <a:r>
              <a:rPr lang="en-CA" sz="3200" b="1" dirty="0" smtClean="0">
                <a:solidFill>
                  <a:schemeClr val="bg1"/>
                </a:solidFill>
              </a:rPr>
              <a:t>90.2% </a:t>
            </a:r>
            <a:endParaRPr lang="en-US" sz="3200" b="1" dirty="0">
              <a:solidFill>
                <a:schemeClr val="bg1"/>
              </a:solidFill>
            </a:endParaRPr>
          </a:p>
        </p:txBody>
      </p:sp>
      <p:sp>
        <p:nvSpPr>
          <p:cNvPr id="15" name="Rectangle 14"/>
          <p:cNvSpPr/>
          <p:nvPr/>
        </p:nvSpPr>
        <p:spPr>
          <a:xfrm>
            <a:off x="7648265" y="16493"/>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16" name="Rectangle 15"/>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17" name="Half Frame 16"/>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581067715"/>
              </p:ext>
            </p:extLst>
          </p:nvPr>
        </p:nvGraphicFramePr>
        <p:xfrm>
          <a:off x="838198" y="3303532"/>
          <a:ext cx="10515601" cy="2576228"/>
        </p:xfrm>
        <a:graphic>
          <a:graphicData uri="http://schemas.openxmlformats.org/drawingml/2006/table">
            <a:tbl>
              <a:tblPr/>
              <a:tblGrid>
                <a:gridCol w="105156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Key Potential Revisions</a:t>
                      </a:r>
                      <a:endParaRPr lang="en-US" sz="1500" b="0" dirty="0" smtClean="0">
                        <a:solidFill>
                          <a:schemeClr val="tx1"/>
                        </a:solidFill>
                        <a:effectLst/>
                        <a:latin typeface="72"/>
                      </a:endParaRPr>
                    </a:p>
                    <a:p>
                      <a:pPr>
                        <a:buFont typeface="Arial" panose="020B0604020202020204" pitchFamily="34" charset="0"/>
                        <a:buNone/>
                      </a:pPr>
                      <a:endParaRPr lang="en-US" sz="1500" b="0" dirty="0" smtClean="0">
                        <a:effectLst/>
                        <a:latin typeface="72"/>
                      </a:endParaRPr>
                    </a:p>
                    <a:p>
                      <a:pPr marL="285750" indent="-285750">
                        <a:buFont typeface="Arial" panose="020B0604020202020204" pitchFamily="34" charset="0"/>
                        <a:buChar char="•"/>
                      </a:pPr>
                      <a:r>
                        <a:rPr lang="en-CA" sz="1500" b="0" dirty="0" smtClean="0">
                          <a:effectLst/>
                          <a:latin typeface="72"/>
                        </a:rPr>
                        <a:t>Explain</a:t>
                      </a:r>
                      <a:r>
                        <a:rPr lang="en-CA" sz="1500" b="0" baseline="0" dirty="0" smtClean="0">
                          <a:effectLst/>
                          <a:latin typeface="72"/>
                        </a:rPr>
                        <a:t> the concepts of ambiguous and harmful relationships. </a:t>
                      </a:r>
                    </a:p>
                    <a:p>
                      <a:pPr marL="285750" indent="-285750">
                        <a:buFont typeface="Arial" panose="020B0604020202020204" pitchFamily="34" charset="0"/>
                        <a:buChar char="•"/>
                      </a:pPr>
                      <a:r>
                        <a:rPr lang="en-CA" sz="1500" b="0" baseline="0" dirty="0" smtClean="0">
                          <a:effectLst/>
                          <a:latin typeface="72"/>
                        </a:rPr>
                        <a:t>Define or avoid non-specific quantities (e.g., a few hours)</a:t>
                      </a:r>
                    </a:p>
                    <a:p>
                      <a:pPr marL="285750" indent="-285750">
                        <a:buFont typeface="Arial" panose="020B0604020202020204" pitchFamily="34" charset="0"/>
                        <a:buChar char="•"/>
                      </a:pPr>
                      <a:r>
                        <a:rPr lang="en-CA" sz="1500" b="0" baseline="0" dirty="0" smtClean="0">
                          <a:effectLst/>
                          <a:latin typeface="72"/>
                        </a:rPr>
                        <a:t>Acknowledge that some may not have close friends or family. </a:t>
                      </a:r>
                    </a:p>
                    <a:p>
                      <a:pPr marL="285750" indent="-285750">
                        <a:buFont typeface="Arial" panose="020B0604020202020204" pitchFamily="34" charset="0"/>
                        <a:buChar char="•"/>
                      </a:pPr>
                      <a:r>
                        <a:rPr lang="en-CA" sz="1500" b="0" baseline="0" dirty="0" smtClean="0">
                          <a:effectLst/>
                          <a:latin typeface="72"/>
                        </a:rPr>
                        <a:t>Encourage individuals to engage in diverse social interactions (i.e., spend time with diverse others). </a:t>
                      </a:r>
                    </a:p>
                    <a:p>
                      <a:pPr marL="285750" indent="-285750">
                        <a:buFont typeface="Arial" panose="020B0604020202020204" pitchFamily="34" charset="0"/>
                        <a:buChar char="•"/>
                      </a:pPr>
                      <a:r>
                        <a:rPr lang="en-CA" sz="1500" b="0" baseline="0" dirty="0" smtClean="0">
                          <a:effectLst/>
                          <a:latin typeface="72"/>
                        </a:rPr>
                        <a:t>Strengthen language supporting the value of weak ties, casual collisions, etc. </a:t>
                      </a:r>
                    </a:p>
                    <a:p>
                      <a:pPr marL="285750" indent="-285750">
                        <a:buFont typeface="Arial" panose="020B0604020202020204" pitchFamily="34" charset="0"/>
                        <a:buChar char="•"/>
                      </a:pPr>
                      <a:r>
                        <a:rPr lang="en-CA" sz="1500" b="0" baseline="0" dirty="0" smtClean="0">
                          <a:effectLst/>
                          <a:latin typeface="72"/>
                        </a:rPr>
                        <a:t>Don’t pit different types of relationships against </a:t>
                      </a:r>
                      <a:r>
                        <a:rPr lang="en-CA" sz="1500" b="0" baseline="0" dirty="0" err="1" smtClean="0">
                          <a:effectLst/>
                          <a:latin typeface="72"/>
                        </a:rPr>
                        <a:t>eachother</a:t>
                      </a:r>
                      <a:r>
                        <a:rPr lang="en-CA" sz="1500" b="0" baseline="0" dirty="0" smtClean="0">
                          <a:effectLst/>
                          <a:latin typeface="72"/>
                        </a:rPr>
                        <a:t> (i.e., “Prioritize X”)</a:t>
                      </a:r>
                    </a:p>
                    <a:p>
                      <a:pPr marL="285750" indent="-285750">
                        <a:buFont typeface="Arial" panose="020B0604020202020204" pitchFamily="34" charset="0"/>
                        <a:buChar char="•"/>
                      </a:pPr>
                      <a:r>
                        <a:rPr lang="en-CA" sz="1500" b="0" baseline="0" dirty="0" smtClean="0">
                          <a:effectLst/>
                          <a:latin typeface="72"/>
                        </a:rPr>
                        <a:t>Avoid Normative assumptions about people’s social situation or preferences. </a:t>
                      </a:r>
                    </a:p>
                    <a:p>
                      <a:pPr marL="285750" indent="-285750">
                        <a:buFont typeface="Arial" panose="020B0604020202020204" pitchFamily="34" charset="0"/>
                        <a:buChar char="•"/>
                      </a:pPr>
                      <a:r>
                        <a:rPr lang="en-CA" sz="1500" b="0" baseline="0" dirty="0" smtClean="0">
                          <a:effectLst/>
                          <a:latin typeface="72"/>
                        </a:rPr>
                        <a:t>Clarify or exclude the “social energy” concept. </a:t>
                      </a:r>
                    </a:p>
                    <a:p>
                      <a:pPr marL="285750" indent="-285750">
                        <a:buFont typeface="Arial" panose="020B0604020202020204" pitchFamily="34" charset="0"/>
                        <a:buChar char="•"/>
                      </a:pPr>
                      <a:endParaRPr lang="en-US" sz="1500" b="0" dirty="0">
                        <a:effectLst/>
                        <a:latin typeface="72"/>
                      </a:endParaRP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spTree>
    <p:extLst>
      <p:ext uri="{BB962C8B-B14F-4D97-AF65-F5344CB8AC3E}">
        <p14:creationId xmlns:p14="http://schemas.microsoft.com/office/powerpoint/2010/main" val="51554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94593"/>
            <a:ext cx="12192000" cy="255025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16308202"/>
              </p:ext>
            </p:extLst>
          </p:nvPr>
        </p:nvGraphicFramePr>
        <p:xfrm>
          <a:off x="838899" y="1258726"/>
          <a:ext cx="10514901" cy="1661828"/>
        </p:xfrm>
        <a:graphic>
          <a:graphicData uri="http://schemas.openxmlformats.org/drawingml/2006/table">
            <a:tbl>
              <a:tblPr/>
              <a:tblGrid>
                <a:gridCol w="105149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Guideline 5: Develop new relationships and deepen the ones you have.</a:t>
                      </a:r>
                    </a:p>
                    <a:p>
                      <a:pPr>
                        <a:buFont typeface="Arial" panose="020B0604020202020204" pitchFamily="34" charset="0"/>
                        <a:buNone/>
                      </a:pPr>
                      <a:r>
                        <a:rPr lang="en-US" sz="1500" b="1" dirty="0" smtClean="0">
                          <a:effectLst/>
                          <a:latin typeface="72"/>
                        </a:rPr>
                        <a:t>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Take initiative to improve your social life and the social life of those in your communities.</a:t>
                      </a:r>
                    </a:p>
                    <a:p>
                      <a:pPr marL="285750" indent="-285750">
                        <a:buFont typeface="Arial" panose="020B0604020202020204" pitchFamily="34" charset="0"/>
                        <a:buChar char="•"/>
                      </a:pPr>
                      <a:r>
                        <a:rPr lang="en-US" sz="1500" b="0" dirty="0" smtClean="0">
                          <a:effectLst/>
                          <a:latin typeface="72"/>
                        </a:rPr>
                        <a:t>Be open to new connections and build the skills and strategies needed to make new friends.</a:t>
                      </a:r>
                    </a:p>
                    <a:p>
                      <a:pPr marL="285750" indent="-285750">
                        <a:buFont typeface="Arial" panose="020B0604020202020204" pitchFamily="34" charset="0"/>
                        <a:buChar char="•"/>
                      </a:pPr>
                      <a:r>
                        <a:rPr lang="en-US" sz="1500" b="0" dirty="0" smtClean="0">
                          <a:effectLst/>
                          <a:latin typeface="72"/>
                        </a:rPr>
                        <a:t>Try to strengthen your relationships by fostering reciprocity, openness, and trust with others.</a:t>
                      </a:r>
                    </a:p>
                    <a:p>
                      <a:pPr marL="285750" indent="-285750">
                        <a:buFont typeface="Arial" panose="020B0604020202020204" pitchFamily="34" charset="0"/>
                        <a:buChar char="•"/>
                      </a:pPr>
                      <a:r>
                        <a:rPr lang="en-US" sz="1500" b="0" dirty="0" smtClean="0">
                          <a:effectLst/>
                          <a:latin typeface="72"/>
                        </a:rPr>
                        <a:t>Learn and practice the social skills needed to navigate social challenges, including good communication, compassion, and boundary-setting to maintain healthy relationships.</a:t>
                      </a: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6" name="Group 5"/>
          <p:cNvGrpSpPr/>
          <p:nvPr/>
        </p:nvGrpSpPr>
        <p:grpSpPr>
          <a:xfrm>
            <a:off x="0" y="-16778"/>
            <a:ext cx="12192000" cy="911371"/>
            <a:chOff x="0" y="2226112"/>
            <a:chExt cx="12192000" cy="911371"/>
          </a:xfrm>
        </p:grpSpPr>
        <p:sp>
          <p:nvSpPr>
            <p:cNvPr id="7" name="Rectangle 6"/>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0183" y="2460098"/>
              <a:ext cx="1311578" cy="584775"/>
            </a:xfrm>
            <a:prstGeom prst="rect">
              <a:avLst/>
            </a:prstGeom>
            <a:noFill/>
          </p:spPr>
          <p:txBody>
            <a:bodyPr wrap="none" rtlCol="0">
              <a:spAutoFit/>
            </a:bodyPr>
            <a:lstStyle/>
            <a:p>
              <a:pPr algn="ctr"/>
              <a:r>
                <a:rPr lang="en-CA" sz="3200" b="1" dirty="0" smtClean="0">
                  <a:solidFill>
                    <a:schemeClr val="bg1"/>
                  </a:solidFill>
                </a:rPr>
                <a:t>95.8% </a:t>
              </a:r>
              <a:endParaRPr lang="en-US" sz="3200" b="1" dirty="0">
                <a:solidFill>
                  <a:schemeClr val="bg1"/>
                </a:solidFill>
              </a:endParaRPr>
            </a:p>
          </p:txBody>
        </p:sp>
        <p:sp>
          <p:nvSpPr>
            <p:cNvPr id="9" name="Rectangle 8"/>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0" name="TextBox 9"/>
            <p:cNvSpPr txBox="1"/>
            <p:nvPr/>
          </p:nvSpPr>
          <p:spPr>
            <a:xfrm>
              <a:off x="3509605" y="2465296"/>
              <a:ext cx="1311578" cy="584775"/>
            </a:xfrm>
            <a:prstGeom prst="rect">
              <a:avLst/>
            </a:prstGeom>
            <a:noFill/>
          </p:spPr>
          <p:txBody>
            <a:bodyPr wrap="none" rtlCol="0">
              <a:spAutoFit/>
            </a:bodyPr>
            <a:lstStyle/>
            <a:p>
              <a:pPr algn="ctr"/>
              <a:r>
                <a:rPr lang="en-CA" sz="3200" b="1" dirty="0" smtClean="0">
                  <a:solidFill>
                    <a:schemeClr val="bg1"/>
                  </a:solidFill>
                </a:rPr>
                <a:t>88.5% </a:t>
              </a:r>
              <a:endParaRPr lang="en-US" sz="3200" b="1" dirty="0">
                <a:solidFill>
                  <a:schemeClr val="bg1"/>
                </a:solidFill>
              </a:endParaRPr>
            </a:p>
          </p:txBody>
        </p:sp>
        <p:sp>
          <p:nvSpPr>
            <p:cNvPr id="11" name="Rectangle 10"/>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12" name="Rectangle 11"/>
            <p:cNvSpPr/>
            <p:nvPr/>
          </p:nvSpPr>
          <p:spPr>
            <a:xfrm>
              <a:off x="1328677"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13" name="Rectangle 12"/>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14" name="TextBox 13"/>
          <p:cNvSpPr txBox="1"/>
          <p:nvPr/>
        </p:nvSpPr>
        <p:spPr>
          <a:xfrm>
            <a:off x="8893514" y="208655"/>
            <a:ext cx="1311578" cy="584775"/>
          </a:xfrm>
          <a:prstGeom prst="rect">
            <a:avLst/>
          </a:prstGeom>
          <a:noFill/>
        </p:spPr>
        <p:txBody>
          <a:bodyPr wrap="none" rtlCol="0">
            <a:spAutoFit/>
          </a:bodyPr>
          <a:lstStyle/>
          <a:p>
            <a:pPr algn="ctr"/>
            <a:r>
              <a:rPr lang="en-CA" sz="3200" b="1" dirty="0" smtClean="0">
                <a:solidFill>
                  <a:schemeClr val="bg1"/>
                </a:solidFill>
              </a:rPr>
              <a:t>97.6% </a:t>
            </a:r>
            <a:endParaRPr lang="en-US" sz="3200" b="1" dirty="0">
              <a:solidFill>
                <a:schemeClr val="bg1"/>
              </a:solidFill>
            </a:endParaRPr>
          </a:p>
        </p:txBody>
      </p:sp>
      <p:sp>
        <p:nvSpPr>
          <p:cNvPr id="15" name="Rectangle 14"/>
          <p:cNvSpPr/>
          <p:nvPr/>
        </p:nvSpPr>
        <p:spPr>
          <a:xfrm>
            <a:off x="7648265" y="16493"/>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16" name="Rectangle 15"/>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17" name="Half Frame 16"/>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1413714965"/>
              </p:ext>
            </p:extLst>
          </p:nvPr>
        </p:nvGraphicFramePr>
        <p:xfrm>
          <a:off x="838198" y="3489984"/>
          <a:ext cx="10515601" cy="1433228"/>
        </p:xfrm>
        <a:graphic>
          <a:graphicData uri="http://schemas.openxmlformats.org/drawingml/2006/table">
            <a:tbl>
              <a:tblPr/>
              <a:tblGrid>
                <a:gridCol w="105156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Key Potential Revisions</a:t>
                      </a:r>
                      <a:endParaRPr lang="en-US" sz="1500" b="0" dirty="0" smtClean="0">
                        <a:solidFill>
                          <a:schemeClr val="tx1"/>
                        </a:solidFill>
                        <a:effectLst/>
                        <a:latin typeface="72"/>
                      </a:endParaRPr>
                    </a:p>
                    <a:p>
                      <a:pPr>
                        <a:buFont typeface="Arial" panose="020B0604020202020204" pitchFamily="34" charset="0"/>
                        <a:buNone/>
                      </a:pPr>
                      <a:endParaRPr lang="en-US" sz="1500" b="0" dirty="0" smtClean="0">
                        <a:effectLst/>
                        <a:latin typeface="72"/>
                      </a:endParaRPr>
                    </a:p>
                    <a:p>
                      <a:pPr marL="285750" indent="-285750">
                        <a:buFont typeface="Arial" panose="020B0604020202020204" pitchFamily="34" charset="0"/>
                        <a:buChar char="•"/>
                      </a:pPr>
                      <a:r>
                        <a:rPr lang="en-CA" sz="1500" b="0" dirty="0" smtClean="0">
                          <a:effectLst/>
                          <a:latin typeface="72"/>
                        </a:rPr>
                        <a:t>Reframe this guideline to focus on social skills, as this aligns more strongly with the previous two guidelines. </a:t>
                      </a:r>
                      <a:endParaRPr lang="en-CA" sz="1500" b="0" baseline="0" dirty="0" smtClean="0">
                        <a:effectLst/>
                        <a:latin typeface="72"/>
                      </a:endParaRPr>
                    </a:p>
                    <a:p>
                      <a:pPr marL="285750" indent="-285750">
                        <a:buFont typeface="Arial" panose="020B0604020202020204" pitchFamily="34" charset="0"/>
                        <a:buChar char="•"/>
                      </a:pPr>
                      <a:r>
                        <a:rPr lang="en-CA" sz="1500" b="0" baseline="0" dirty="0" smtClean="0">
                          <a:effectLst/>
                          <a:latin typeface="72"/>
                        </a:rPr>
                        <a:t>Provide resources for developing these skills.</a:t>
                      </a:r>
                    </a:p>
                    <a:p>
                      <a:pPr marL="285750" indent="-285750">
                        <a:buFont typeface="Arial" panose="020B0604020202020204" pitchFamily="34" charset="0"/>
                        <a:buChar char="•"/>
                      </a:pPr>
                      <a:r>
                        <a:rPr lang="en-CA" sz="1500" b="0" baseline="0" dirty="0" smtClean="0">
                          <a:effectLst/>
                          <a:latin typeface="72"/>
                        </a:rPr>
                        <a:t>Mention the benefits of routines and rituals; being proactive and taking the initiative. </a:t>
                      </a:r>
                    </a:p>
                    <a:p>
                      <a:pPr marL="285750" indent="-285750">
                        <a:buFont typeface="Arial" panose="020B0604020202020204" pitchFamily="34" charset="0"/>
                        <a:buChar char="•"/>
                      </a:pPr>
                      <a:r>
                        <a:rPr lang="en-CA" sz="1500" b="0" baseline="0" dirty="0" smtClean="0">
                          <a:effectLst/>
                          <a:latin typeface="72"/>
                        </a:rPr>
                        <a:t>Split this into two guidelines: one about starting relationships, the other about deepening them.</a:t>
                      </a: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spTree>
    <p:extLst>
      <p:ext uri="{BB962C8B-B14F-4D97-AF65-F5344CB8AC3E}">
        <p14:creationId xmlns:p14="http://schemas.microsoft.com/office/powerpoint/2010/main" val="282337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94593"/>
            <a:ext cx="12192000" cy="251669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798949117"/>
              </p:ext>
            </p:extLst>
          </p:nvPr>
        </p:nvGraphicFramePr>
        <p:xfrm>
          <a:off x="838200" y="1258726"/>
          <a:ext cx="10515600" cy="1661828"/>
        </p:xfrm>
        <a:graphic>
          <a:graphicData uri="http://schemas.openxmlformats.org/drawingml/2006/table">
            <a:tbl>
              <a:tblPr/>
              <a:tblGrid>
                <a:gridCol w="10515600">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Guideline 6: Use technology as a tool for social connection.</a:t>
                      </a:r>
                    </a:p>
                    <a:p>
                      <a:pPr>
                        <a:buFont typeface="Arial" panose="020B0604020202020204" pitchFamily="34" charset="0"/>
                        <a:buNone/>
                      </a:pPr>
                      <a:r>
                        <a:rPr lang="en-US" sz="1500" b="1" dirty="0" smtClean="0">
                          <a:effectLst/>
                          <a:latin typeface="72"/>
                        </a:rPr>
                        <a:t> </a:t>
                      </a:r>
                      <a:endParaRPr lang="en-US" sz="1500" b="0" dirty="0" smtClean="0">
                        <a:effectLst/>
                        <a:latin typeface="72"/>
                      </a:endParaRPr>
                    </a:p>
                    <a:p>
                      <a:pPr marL="285750" indent="-285750">
                        <a:buFont typeface="Arial" panose="020B0604020202020204" pitchFamily="34" charset="0"/>
                        <a:buChar char="•"/>
                      </a:pPr>
                      <a:r>
                        <a:rPr lang="en-US" sz="1500" b="0" dirty="0" smtClean="0">
                          <a:effectLst/>
                          <a:latin typeface="72"/>
                        </a:rPr>
                        <a:t>Seek out and prioritize opportunities for face-to-face, in-person social interactions with others.</a:t>
                      </a:r>
                    </a:p>
                    <a:p>
                      <a:pPr marL="285750" indent="-285750">
                        <a:buFont typeface="Arial" panose="020B0604020202020204" pitchFamily="34" charset="0"/>
                        <a:buChar char="•"/>
                      </a:pPr>
                      <a:r>
                        <a:rPr lang="en-US" sz="1500" b="0" dirty="0" smtClean="0">
                          <a:effectLst/>
                          <a:latin typeface="72"/>
                        </a:rPr>
                        <a:t>Actively use technologies and platforms that benefit and strengthen your relationships with others, such as those that help you organize social activities or interact meaningfully with others while you are apart.</a:t>
                      </a:r>
                    </a:p>
                    <a:p>
                      <a:pPr marL="285750" indent="-285750">
                        <a:buFont typeface="Arial" panose="020B0604020202020204" pitchFamily="34" charset="0"/>
                        <a:buChar char="•"/>
                      </a:pPr>
                      <a:r>
                        <a:rPr lang="en-US" sz="1500" b="0" dirty="0" smtClean="0">
                          <a:effectLst/>
                          <a:latin typeface="72"/>
                        </a:rPr>
                        <a:t>Limit passive use of social media and other technologies when they distract from social interactions, monopolize your time and attention, or negatively impact how you feel about yourself of others.</a:t>
                      </a:r>
                    </a:p>
                  </a:txBody>
                  <a:tcPr marL="7954" marR="7954" marT="7954" marB="7954"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19750741"/>
                  </a:ext>
                </a:extLst>
              </a:tr>
            </a:tbl>
          </a:graphicData>
        </a:graphic>
      </p:graphicFrame>
      <p:grpSp>
        <p:nvGrpSpPr>
          <p:cNvPr id="14" name="Group 13"/>
          <p:cNvGrpSpPr/>
          <p:nvPr/>
        </p:nvGrpSpPr>
        <p:grpSpPr>
          <a:xfrm>
            <a:off x="0" y="-16778"/>
            <a:ext cx="12192000" cy="911371"/>
            <a:chOff x="0" y="2226112"/>
            <a:chExt cx="12192000" cy="911371"/>
          </a:xfrm>
        </p:grpSpPr>
        <p:sp>
          <p:nvSpPr>
            <p:cNvPr id="15" name="Rectangle 14"/>
            <p:cNvSpPr/>
            <p:nvPr/>
          </p:nvSpPr>
          <p:spPr>
            <a:xfrm>
              <a:off x="0" y="2239861"/>
              <a:ext cx="12192000" cy="897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0184" y="2460098"/>
              <a:ext cx="1311578" cy="584775"/>
            </a:xfrm>
            <a:prstGeom prst="rect">
              <a:avLst/>
            </a:prstGeom>
            <a:noFill/>
          </p:spPr>
          <p:txBody>
            <a:bodyPr wrap="none" rtlCol="0">
              <a:spAutoFit/>
            </a:bodyPr>
            <a:lstStyle/>
            <a:p>
              <a:pPr algn="ctr"/>
              <a:r>
                <a:rPr lang="en-CA" sz="3200" b="1" dirty="0" smtClean="0">
                  <a:solidFill>
                    <a:schemeClr val="bg1"/>
                  </a:solidFill>
                </a:rPr>
                <a:t>88.2% </a:t>
              </a:r>
              <a:endParaRPr lang="en-US" sz="3200" b="1" dirty="0">
                <a:solidFill>
                  <a:schemeClr val="bg1"/>
                </a:solidFill>
              </a:endParaRPr>
            </a:p>
          </p:txBody>
        </p:sp>
        <p:sp>
          <p:nvSpPr>
            <p:cNvPr id="17" name="Rectangle 16"/>
            <p:cNvSpPr/>
            <p:nvPr/>
          </p:nvSpPr>
          <p:spPr>
            <a:xfrm>
              <a:off x="190182" y="2226112"/>
              <a:ext cx="1178208" cy="307777"/>
            </a:xfrm>
            <a:prstGeom prst="rect">
              <a:avLst/>
            </a:prstGeom>
          </p:spPr>
          <p:txBody>
            <a:bodyPr wrap="none">
              <a:spAutoFit/>
            </a:bodyPr>
            <a:lstStyle/>
            <a:p>
              <a:pPr algn="ctr"/>
              <a:r>
                <a:rPr lang="en-CA" sz="1400" i="1" dirty="0" smtClean="0">
                  <a:solidFill>
                    <a:schemeClr val="accent2">
                      <a:lumMod val="60000"/>
                      <a:lumOff val="40000"/>
                    </a:schemeClr>
                  </a:solidFill>
                </a:rPr>
                <a:t>Among </a:t>
              </a:r>
              <a:r>
                <a:rPr lang="en-CA" sz="1400" i="1" dirty="0">
                  <a:solidFill>
                    <a:schemeClr val="accent2">
                      <a:lumMod val="60000"/>
                      <a:lumOff val="40000"/>
                    </a:schemeClr>
                  </a:solidFill>
                </a:rPr>
                <a:t>raters</a:t>
              </a:r>
              <a:endParaRPr lang="en-US" sz="1400" dirty="0">
                <a:solidFill>
                  <a:schemeClr val="accent2">
                    <a:lumMod val="60000"/>
                    <a:lumOff val="40000"/>
                  </a:schemeClr>
                </a:solidFill>
              </a:endParaRPr>
            </a:p>
          </p:txBody>
        </p:sp>
        <p:sp>
          <p:nvSpPr>
            <p:cNvPr id="18" name="TextBox 17"/>
            <p:cNvSpPr txBox="1"/>
            <p:nvPr/>
          </p:nvSpPr>
          <p:spPr>
            <a:xfrm>
              <a:off x="3509605" y="2465296"/>
              <a:ext cx="1311578" cy="584775"/>
            </a:xfrm>
            <a:prstGeom prst="rect">
              <a:avLst/>
            </a:prstGeom>
            <a:noFill/>
          </p:spPr>
          <p:txBody>
            <a:bodyPr wrap="none" rtlCol="0">
              <a:spAutoFit/>
            </a:bodyPr>
            <a:lstStyle/>
            <a:p>
              <a:pPr algn="ctr"/>
              <a:r>
                <a:rPr lang="en-CA" sz="3200" b="1" dirty="0" smtClean="0">
                  <a:solidFill>
                    <a:schemeClr val="bg1"/>
                  </a:solidFill>
                </a:rPr>
                <a:t>78.9% </a:t>
              </a:r>
              <a:endParaRPr lang="en-US" sz="3200" b="1" dirty="0">
                <a:solidFill>
                  <a:schemeClr val="bg1"/>
                </a:solidFill>
              </a:endParaRPr>
            </a:p>
          </p:txBody>
        </p:sp>
        <p:sp>
          <p:nvSpPr>
            <p:cNvPr id="19" name="Rectangle 18"/>
            <p:cNvSpPr/>
            <p:nvPr/>
          </p:nvSpPr>
          <p:spPr>
            <a:xfrm>
              <a:off x="3245173" y="2239861"/>
              <a:ext cx="1840440" cy="307777"/>
            </a:xfrm>
            <a:prstGeom prst="rect">
              <a:avLst/>
            </a:prstGeom>
          </p:spPr>
          <p:txBody>
            <a:bodyPr wrap="none">
              <a:spAutoFit/>
            </a:bodyPr>
            <a:lstStyle/>
            <a:p>
              <a:pPr algn="ctr"/>
              <a:r>
                <a:rPr lang="en-CA" sz="1400" i="1" dirty="0" smtClean="0">
                  <a:solidFill>
                    <a:schemeClr val="accent2">
                      <a:lumMod val="60000"/>
                      <a:lumOff val="40000"/>
                    </a:schemeClr>
                  </a:solidFill>
                </a:rPr>
                <a:t>Among all participants</a:t>
              </a:r>
              <a:endParaRPr lang="en-US" sz="1400" dirty="0">
                <a:solidFill>
                  <a:schemeClr val="accent2">
                    <a:lumMod val="60000"/>
                    <a:lumOff val="40000"/>
                  </a:schemeClr>
                </a:solidFill>
              </a:endParaRPr>
            </a:p>
          </p:txBody>
        </p:sp>
        <p:sp>
          <p:nvSpPr>
            <p:cNvPr id="20" name="Rectangle 19"/>
            <p:cNvSpPr/>
            <p:nvPr/>
          </p:nvSpPr>
          <p:spPr>
            <a:xfrm>
              <a:off x="1328677"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80%</a:t>
              </a:r>
              <a:endParaRPr lang="en-US" sz="3200" dirty="0">
                <a:solidFill>
                  <a:schemeClr val="accent2">
                    <a:lumMod val="60000"/>
                    <a:lumOff val="40000"/>
                  </a:schemeClr>
                </a:solidFill>
              </a:endParaRPr>
            </a:p>
          </p:txBody>
        </p:sp>
        <p:sp>
          <p:nvSpPr>
            <p:cNvPr id="21" name="Rectangle 20"/>
            <p:cNvSpPr/>
            <p:nvPr/>
          </p:nvSpPr>
          <p:spPr>
            <a:xfrm>
              <a:off x="4739459" y="2451545"/>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75%</a:t>
              </a:r>
              <a:endParaRPr lang="en-US" sz="3200" dirty="0">
                <a:solidFill>
                  <a:schemeClr val="accent2">
                    <a:lumMod val="60000"/>
                    <a:lumOff val="40000"/>
                  </a:schemeClr>
                </a:solidFill>
              </a:endParaRPr>
            </a:p>
          </p:txBody>
        </p:sp>
      </p:grpSp>
      <p:sp>
        <p:nvSpPr>
          <p:cNvPr id="22" name="TextBox 21"/>
          <p:cNvSpPr txBox="1"/>
          <p:nvPr/>
        </p:nvSpPr>
        <p:spPr>
          <a:xfrm>
            <a:off x="8893514" y="208655"/>
            <a:ext cx="1311578" cy="584775"/>
          </a:xfrm>
          <a:prstGeom prst="rect">
            <a:avLst/>
          </a:prstGeom>
          <a:noFill/>
        </p:spPr>
        <p:txBody>
          <a:bodyPr wrap="none" rtlCol="0">
            <a:spAutoFit/>
          </a:bodyPr>
          <a:lstStyle/>
          <a:p>
            <a:pPr algn="ctr"/>
            <a:r>
              <a:rPr lang="en-CA" sz="3200" b="1" dirty="0" smtClean="0">
                <a:solidFill>
                  <a:schemeClr val="bg1"/>
                </a:solidFill>
              </a:rPr>
              <a:t>86.2% </a:t>
            </a:r>
            <a:endParaRPr lang="en-US" sz="3200" b="1" dirty="0">
              <a:solidFill>
                <a:schemeClr val="bg1"/>
              </a:solidFill>
            </a:endParaRPr>
          </a:p>
        </p:txBody>
      </p:sp>
      <p:sp>
        <p:nvSpPr>
          <p:cNvPr id="23" name="Rectangle 22"/>
          <p:cNvSpPr/>
          <p:nvPr/>
        </p:nvSpPr>
        <p:spPr>
          <a:xfrm>
            <a:off x="7648265" y="16493"/>
            <a:ext cx="4281621" cy="307777"/>
          </a:xfrm>
          <a:prstGeom prst="rect">
            <a:avLst/>
          </a:prstGeom>
        </p:spPr>
        <p:txBody>
          <a:bodyPr wrap="none">
            <a:spAutoFit/>
          </a:bodyPr>
          <a:lstStyle/>
          <a:p>
            <a:pPr algn="ctr"/>
            <a:r>
              <a:rPr lang="en-CA" sz="1400" i="1" dirty="0" smtClean="0">
                <a:solidFill>
                  <a:schemeClr val="accent2">
                    <a:lumMod val="60000"/>
                    <a:lumOff val="40000"/>
                  </a:schemeClr>
                </a:solidFill>
              </a:rPr>
              <a:t>Among experts with “high” self-rated domain expertise</a:t>
            </a:r>
            <a:endParaRPr lang="en-US" sz="1400" dirty="0">
              <a:solidFill>
                <a:schemeClr val="accent2">
                  <a:lumMod val="60000"/>
                  <a:lumOff val="40000"/>
                </a:schemeClr>
              </a:solidFill>
            </a:endParaRPr>
          </a:p>
        </p:txBody>
      </p:sp>
      <p:sp>
        <p:nvSpPr>
          <p:cNvPr id="24" name="Rectangle 23"/>
          <p:cNvSpPr/>
          <p:nvPr/>
        </p:nvSpPr>
        <p:spPr>
          <a:xfrm>
            <a:off x="10032009" y="200102"/>
            <a:ext cx="1146468" cy="584775"/>
          </a:xfrm>
          <a:prstGeom prst="rect">
            <a:avLst/>
          </a:prstGeom>
        </p:spPr>
        <p:txBody>
          <a:bodyPr wrap="none">
            <a:spAutoFit/>
          </a:bodyPr>
          <a:lstStyle/>
          <a:p>
            <a:pPr algn="ctr"/>
            <a:r>
              <a:rPr lang="en-CA" sz="3200" i="1" dirty="0" smtClean="0">
                <a:solidFill>
                  <a:schemeClr val="accent2">
                    <a:lumMod val="60000"/>
                    <a:lumOff val="40000"/>
                  </a:schemeClr>
                </a:solidFill>
              </a:rPr>
              <a:t>/ 85%</a:t>
            </a:r>
            <a:endParaRPr lang="en-US" sz="3200" dirty="0">
              <a:solidFill>
                <a:schemeClr val="accent2">
                  <a:lumMod val="60000"/>
                  <a:lumOff val="40000"/>
                </a:schemeClr>
              </a:solidFill>
            </a:endParaRPr>
          </a:p>
        </p:txBody>
      </p:sp>
      <p:sp>
        <p:nvSpPr>
          <p:cNvPr id="25" name="Half Frame 24"/>
          <p:cNvSpPr/>
          <p:nvPr/>
        </p:nvSpPr>
        <p:spPr>
          <a:xfrm rot="12649984">
            <a:off x="2544813"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12649984">
            <a:off x="5964886"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rot="12649984">
            <a:off x="11291515" y="167382"/>
            <a:ext cx="262226" cy="536454"/>
          </a:xfrm>
          <a:prstGeom prst="halfFrame">
            <a:avLst>
              <a:gd name="adj1" fmla="val 30555"/>
              <a:gd name="adj2" fmla="val 2731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2219982190"/>
              </p:ext>
            </p:extLst>
          </p:nvPr>
        </p:nvGraphicFramePr>
        <p:xfrm>
          <a:off x="838198" y="3489984"/>
          <a:ext cx="10515601" cy="1433228"/>
        </p:xfrm>
        <a:graphic>
          <a:graphicData uri="http://schemas.openxmlformats.org/drawingml/2006/table">
            <a:tbl>
              <a:tblPr/>
              <a:tblGrid>
                <a:gridCol w="10515601">
                  <a:extLst>
                    <a:ext uri="{9D8B030D-6E8A-4147-A177-3AD203B41FA5}">
                      <a16:colId xmlns:a16="http://schemas.microsoft.com/office/drawing/2014/main" val="3742340286"/>
                    </a:ext>
                  </a:extLst>
                </a:gridCol>
              </a:tblGrid>
              <a:tr h="932245">
                <a:tc>
                  <a:txBody>
                    <a:bodyPr/>
                    <a:lstStyle/>
                    <a:p>
                      <a:pPr>
                        <a:buFont typeface="Arial" panose="020B0604020202020204" pitchFamily="34" charset="0"/>
                        <a:buNone/>
                      </a:pPr>
                      <a:r>
                        <a:rPr lang="en-US" sz="1800" b="1" dirty="0" smtClean="0">
                          <a:solidFill>
                            <a:schemeClr val="accent2"/>
                          </a:solidFill>
                          <a:effectLst/>
                          <a:latin typeface="72"/>
                        </a:rPr>
                        <a:t>Key Potential Revisions</a:t>
                      </a:r>
                      <a:endParaRPr lang="en-US" sz="1500" b="0" dirty="0" smtClean="0">
                        <a:solidFill>
                          <a:schemeClr val="tx1"/>
                        </a:solidFill>
                        <a:effectLst/>
                        <a:latin typeface="72"/>
                      </a:endParaRPr>
                    </a:p>
                    <a:p>
                      <a:pPr>
                        <a:buFont typeface="Arial" panose="020B0604020202020204" pitchFamily="34" charset="0"/>
                        <a:buNone/>
                      </a:pPr>
                      <a:endParaRPr lang="en-US" sz="1500" b="0" dirty="0" smtClean="0">
                        <a:effectLst/>
                        <a:latin typeface="72"/>
                      </a:endParaRPr>
                    </a:p>
                    <a:p>
                      <a:pPr marL="285750" indent="-285750">
                        <a:buFont typeface="Arial" panose="020B0604020202020204" pitchFamily="34" charset="0"/>
                        <a:buChar char="•"/>
                      </a:pPr>
                      <a:r>
                        <a:rPr lang="en-CA" sz="1500" b="0" dirty="0" smtClean="0">
                          <a:effectLst/>
                          <a:latin typeface="72"/>
                        </a:rPr>
                        <a:t>Acknowledge sometimes technology is the preferred or necessary option</a:t>
                      </a:r>
                      <a:r>
                        <a:rPr lang="en-CA" sz="1500" b="0" baseline="0" dirty="0" smtClean="0">
                          <a:effectLst/>
                          <a:latin typeface="72"/>
                        </a:rPr>
                        <a:t> (e.g., safety, technology &amp; accessibility)</a:t>
                      </a:r>
                    </a:p>
                    <a:p>
                      <a:pPr marL="285750" indent="-285750">
                        <a:buFont typeface="Arial" panose="020B0604020202020204" pitchFamily="34" charset="0"/>
                        <a:buChar char="•"/>
                      </a:pPr>
                      <a:r>
                        <a:rPr lang="en-CA" sz="1500" b="0" baseline="0" dirty="0" smtClean="0">
                          <a:effectLst/>
                          <a:latin typeface="72"/>
                        </a:rPr>
                        <a:t>Don’t pit face to face technology against in person technology (i.e., Prioritize X) </a:t>
                      </a:r>
                    </a:p>
                    <a:p>
                      <a:pPr marL="285750" indent="-285750">
                        <a:buFont typeface="Arial" panose="020B0604020202020204" pitchFamily="34" charset="0"/>
                        <a:buChar char="•"/>
                      </a:pPr>
                      <a:r>
                        <a:rPr lang="en-CA" sz="1500" b="0" baseline="0" dirty="0" smtClean="0">
                          <a:effectLst/>
                          <a:latin typeface="72"/>
                        </a:rPr>
                        <a:t>Define passive and active use</a:t>
                      </a:r>
                    </a:p>
                    <a:p>
                      <a:pPr marL="285750" indent="-285750">
                        <a:buFont typeface="Arial" panose="020B0604020202020204" pitchFamily="34" charset="0"/>
                        <a:buChar char="•"/>
                      </a:pPr>
                      <a:r>
                        <a:rPr lang="en-CA" sz="1500" b="0" baseline="0" dirty="0" smtClean="0">
                          <a:effectLst/>
                          <a:latin typeface="72"/>
                        </a:rPr>
                        <a:t>Consider stronger title, since most guidelines talk about limiting or carefully using rather than embracing. </a:t>
                      </a:r>
                    </a:p>
                  </a:txBody>
                  <a:tcPr marL="7954" marR="7954" marT="7954" marB="7954" anchor="ctr">
                    <a:lnL>
                      <a:noFill/>
                    </a:lnL>
                    <a:lnR>
                      <a:noFill/>
                    </a:lnR>
                    <a:lnT>
                      <a:noFill/>
                    </a:lnT>
                    <a:lnB>
                      <a:noFill/>
                    </a:lnB>
                    <a:noFill/>
                  </a:tcPr>
                </a:tc>
                <a:extLst>
                  <a:ext uri="{0D108BD9-81ED-4DB2-BD59-A6C34878D82A}">
                    <a16:rowId xmlns:a16="http://schemas.microsoft.com/office/drawing/2014/main" val="2519750741"/>
                  </a:ext>
                </a:extLst>
              </a:tr>
            </a:tbl>
          </a:graphicData>
        </a:graphic>
      </p:graphicFrame>
    </p:spTree>
    <p:extLst>
      <p:ext uri="{BB962C8B-B14F-4D97-AF65-F5344CB8AC3E}">
        <p14:creationId xmlns:p14="http://schemas.microsoft.com/office/powerpoint/2010/main" val="1315305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2462</Words>
  <Application>Microsoft Office PowerPoint</Application>
  <PresentationFormat>Widescreen</PresentationFormat>
  <Paragraphs>373</Paragraphs>
  <Slides>18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72</vt:lpstr>
      <vt:lpstr>Arial</vt:lpstr>
      <vt:lpstr>Calibri</vt:lpstr>
      <vt:lpstr>Calibri Light</vt:lpstr>
      <vt:lpstr>Inter</vt:lpstr>
      <vt:lpstr>Noto Sans</vt:lpstr>
      <vt:lpstr>Segoe UI</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Kiffer G. Card</dc:creator>
  <cp:lastModifiedBy>Kiffer G. Card</cp:lastModifiedBy>
  <cp:revision>38</cp:revision>
  <dcterms:created xsi:type="dcterms:W3CDTF">2024-03-14T22:22:50Z</dcterms:created>
  <dcterms:modified xsi:type="dcterms:W3CDTF">2024-03-26T18:01:23Z</dcterms:modified>
</cp:coreProperties>
</file>